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</p:sldIdLst>
  <p:sldSz cy="6858000" cx="12192000"/>
  <p:notesSz cx="6858000" cy="9144000"/>
  <p:embeddedFontLst>
    <p:embeddedFont>
      <p:font typeface="Noto Sans KR"/>
      <p:regular r:id="rId22"/>
      <p:bold r:id="rId23"/>
    </p:embeddedFont>
    <p:embeddedFont>
      <p:font typeface="Poppins"/>
      <p:regular r:id="rId24"/>
      <p:bold r:id="rId25"/>
      <p:italic r:id="rId26"/>
      <p:boldItalic r:id="rId27"/>
    </p:embeddedFont>
    <p:embeddedFont>
      <p:font typeface="Lato"/>
      <p:regular r:id="rId28"/>
      <p:bold r:id="rId29"/>
      <p:italic r:id="rId30"/>
      <p:boldItalic r:id="rId31"/>
    </p:embeddedFont>
    <p:embeddedFont>
      <p:font typeface="Merriweather"/>
      <p:regular r:id="rId32"/>
      <p:bold r:id="rId33"/>
      <p:italic r:id="rId34"/>
      <p:boldItalic r:id="rId35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10A2E125-0232-48F2-8519-0F95E3572C8A}">
  <a:tblStyle styleId="{10A2E125-0232-48F2-8519-0F95E3572C8A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insideV>
        </a:tcBdr>
        <a:fill>
          <a:solidFill>
            <a:srgbClr val="E8ECF4"/>
          </a:solidFill>
        </a:fill>
      </a:tcStyle>
    </a:wholeTbl>
    <a:band1H>
      <a:tcTxStyle/>
      <a:tcStyle>
        <a:fill>
          <a:solidFill>
            <a:srgbClr val="CFD7E7"/>
          </a:solidFill>
        </a:fill>
      </a:tcStyle>
    </a:band1H>
    <a:band2H>
      <a:tcTxStyle/>
    </a:band2H>
    <a:band1V>
      <a:tcTxStyle/>
      <a:tcStyle>
        <a:fill>
          <a:solidFill>
            <a:srgbClr val="CFD7E7"/>
          </a:solidFill>
        </a:fill>
      </a:tcStyle>
    </a:band1V>
    <a:band2V>
      <a:tcTxStyle/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cap="flat" cmpd="sng" w="381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top>
        </a:tcBdr>
        <a:fill>
          <a:solidFill>
            <a:schemeClr val="accent1"/>
          </a:solidFill>
        </a:fill>
      </a:tcStyle>
    </a:lastRow>
    <a:seCell>
      <a:tcTxStyle/>
    </a:seCell>
    <a:swCell>
      <a:tcTxStyle/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cap="flat" cmpd="sng" w="381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bottom>
        </a:tcBdr>
        <a:fill>
          <a:solidFill>
            <a:schemeClr val="accent1"/>
          </a:solidFill>
        </a:fill>
      </a:tcStyle>
    </a:firstRow>
    <a:neCell>
      <a:tcTxStyle/>
    </a:neCell>
    <a:nwCell>
      <a:tcTxStyle/>
    </a:nwCell>
  </a:tblStyle>
  <a:tblStyle styleId="{BAD9D44B-7725-47B4-AAC3-1893631EADE7}" styleName="Table_1">
    <a:wholeTbl>
      <a:tcTxStyle b="off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cap="flat" cmpd="sng" w="127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127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127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127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127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127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a:insideV>
        </a:tcBdr>
        <a:fill>
          <a:solidFill>
            <a:srgbClr val="E8ECF4"/>
          </a:solidFill>
        </a:fill>
      </a:tcStyle>
    </a:wholeTbl>
    <a:band1H>
      <a:tcTxStyle/>
      <a:tcStyle>
        <a:fill>
          <a:solidFill>
            <a:srgbClr val="CFD7E7"/>
          </a:solidFill>
        </a:fill>
      </a:tcStyle>
    </a:band1H>
    <a:band2H>
      <a:tcTxStyle/>
    </a:band2H>
    <a:band1V>
      <a:tcTxStyle/>
      <a:tcStyle>
        <a:fill>
          <a:solidFill>
            <a:srgbClr val="CFD7E7"/>
          </a:solidFill>
        </a:fill>
      </a:tcStyle>
    </a:band1V>
    <a:band2V>
      <a:tcTxStyle/>
    </a:band2V>
    <a:lastCol>
      <a:tcTxStyle b="on" i="off">
        <a:font>
          <a:latin typeface="Calibri"/>
          <a:ea typeface="Calibri"/>
          <a:cs typeface="Calibri"/>
        </a:font>
        <a:srgbClr val="FFFFFF"/>
      </a:tcTxStyle>
      <a:tcStyle>
        <a:fill>
          <a:solidFill>
            <a:srgbClr val="4285F4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rgbClr val="FFFFFF"/>
      </a:tcTxStyle>
      <a:tcStyle>
        <a:fill>
          <a:solidFill>
            <a:srgbClr val="4285F4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top>
            <a:ln cap="flat" cmpd="sng" w="381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a:top>
        </a:tcBdr>
        <a:fill>
          <a:solidFill>
            <a:srgbClr val="4285F4"/>
          </a:solidFill>
        </a:fill>
      </a:tcStyle>
    </a:lastRow>
    <a:seCell>
      <a:tcTxStyle/>
    </a:seCell>
    <a:swCell>
      <a:tcTxStyle/>
    </a:swCell>
    <a:fir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bottom>
            <a:ln cap="flat" cmpd="sng" w="381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a:bottom>
        </a:tcBdr>
        <a:fill>
          <a:solidFill>
            <a:srgbClr val="4285F4"/>
          </a:solidFill>
        </a:fill>
      </a:tcStyle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4.xml"/><Relationship Id="rId22" Type="http://schemas.openxmlformats.org/officeDocument/2006/relationships/font" Target="fonts/NotoSansKR-regular.fntdata"/><Relationship Id="rId21" Type="http://schemas.openxmlformats.org/officeDocument/2006/relationships/slide" Target="slides/slide15.xml"/><Relationship Id="rId24" Type="http://schemas.openxmlformats.org/officeDocument/2006/relationships/font" Target="fonts/Poppins-regular.fntdata"/><Relationship Id="rId23" Type="http://schemas.openxmlformats.org/officeDocument/2006/relationships/font" Target="fonts/NotoSansKR-bold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26" Type="http://schemas.openxmlformats.org/officeDocument/2006/relationships/font" Target="fonts/Poppins-italic.fntdata"/><Relationship Id="rId25" Type="http://schemas.openxmlformats.org/officeDocument/2006/relationships/font" Target="fonts/Poppins-bold.fntdata"/><Relationship Id="rId28" Type="http://schemas.openxmlformats.org/officeDocument/2006/relationships/font" Target="fonts/Lato-regular.fntdata"/><Relationship Id="rId27" Type="http://schemas.openxmlformats.org/officeDocument/2006/relationships/font" Target="fonts/Poppins-boldItalic.fntdata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29" Type="http://schemas.openxmlformats.org/officeDocument/2006/relationships/font" Target="fonts/Lato-bold.fntdata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font" Target="fonts/Lato-boldItalic.fntdata"/><Relationship Id="rId30" Type="http://schemas.openxmlformats.org/officeDocument/2006/relationships/font" Target="fonts/Lato-italic.fntdata"/><Relationship Id="rId11" Type="http://schemas.openxmlformats.org/officeDocument/2006/relationships/slide" Target="slides/slide5.xml"/><Relationship Id="rId33" Type="http://schemas.openxmlformats.org/officeDocument/2006/relationships/font" Target="fonts/Merriweather-bold.fntdata"/><Relationship Id="rId10" Type="http://schemas.openxmlformats.org/officeDocument/2006/relationships/slide" Target="slides/slide4.xml"/><Relationship Id="rId32" Type="http://schemas.openxmlformats.org/officeDocument/2006/relationships/font" Target="fonts/Merriweather-regular.fntdata"/><Relationship Id="rId13" Type="http://schemas.openxmlformats.org/officeDocument/2006/relationships/slide" Target="slides/slide7.xml"/><Relationship Id="rId35" Type="http://schemas.openxmlformats.org/officeDocument/2006/relationships/font" Target="fonts/Merriweather-boldItalic.fntdata"/><Relationship Id="rId12" Type="http://schemas.openxmlformats.org/officeDocument/2006/relationships/slide" Target="slides/slide6.xml"/><Relationship Id="rId34" Type="http://schemas.openxmlformats.org/officeDocument/2006/relationships/font" Target="fonts/Merriweather-italic.fntdata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3c9f89a2f10_0_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" name="Google Shape;82;g3c9f89a2f10_0_3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g3ca9239c4a3_0_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0" name="Google Shape;210;g3ca9239c4a3_0_2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4" name="Google Shape;224;p1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4" name="Google Shape;244;p1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1" name="Google Shape;261;p1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0" name="Google Shape;270;p1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5" name="Google Shape;285;p1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3c9f89a2f10_0_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1" name="Google Shape;91;g3c9f89a2f10_0_63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9" name="Google Shape;99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0" name="Google Shape;110;p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4" name="Google Shape;134;p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3ca9239c4a3_0_3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" name="Google Shape;158;g3ca9239c4a3_0_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5" name="Google Shape;165;p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7" name="Google Shape;177;p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6" name="Google Shape;186;p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" name="Google Shape;13;p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" name="Google Shape;14;p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11"/>
          <p:cNvSpPr txBox="1"/>
          <p:nvPr>
            <p:ph idx="1" type="body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1" name="Google Shape;71;p1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1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1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/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12"/>
          <p:cNvSpPr txBox="1"/>
          <p:nvPr>
            <p:ph idx="1" type="body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7" name="Google Shape;77;p1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1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1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/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3"/>
          <p:cNvSpPr txBox="1"/>
          <p:nvPr>
            <p:ph idx="1" type="subTitle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8" name="Google Shape;18;p3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3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3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4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4" name="Google Shape;24;p4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4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4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/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b="1" sz="4000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5"/>
          <p:cNvSpPr txBox="1"/>
          <p:nvPr>
            <p:ph idx="1" type="body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indent="-228600" lvl="1" marL="9144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0" name="Google Shape;30;p5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5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5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6"/>
          <p:cNvSpPr txBox="1"/>
          <p:nvPr>
            <p:ph idx="1" type="body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36" name="Google Shape;36;p6"/>
          <p:cNvSpPr txBox="1"/>
          <p:nvPr>
            <p:ph idx="2" type="body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37" name="Google Shape;37;p6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6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6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7"/>
          <p:cNvSpPr txBox="1"/>
          <p:nvPr>
            <p:ph idx="1" type="body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3" name="Google Shape;43;p7"/>
          <p:cNvSpPr txBox="1"/>
          <p:nvPr>
            <p:ph idx="2" type="body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44" name="Google Shape;44;p7"/>
          <p:cNvSpPr txBox="1"/>
          <p:nvPr>
            <p:ph idx="3" type="body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5" name="Google Shape;45;p7"/>
          <p:cNvSpPr txBox="1"/>
          <p:nvPr>
            <p:ph idx="4" type="body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46" name="Google Shape;46;p7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7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7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8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8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8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/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9"/>
          <p:cNvSpPr txBox="1"/>
          <p:nvPr>
            <p:ph idx="1" type="body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indent="-381000" lvl="2" marL="1371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indent="-355600" lvl="4" marL="22860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indent="-355600" lvl="5" marL="27432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57" name="Google Shape;57;p9"/>
          <p:cNvSpPr txBox="1"/>
          <p:nvPr>
            <p:ph idx="2" type="body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58" name="Google Shape;58;p9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9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9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/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10"/>
          <p:cNvSpPr/>
          <p:nvPr>
            <p:ph idx="2" type="pic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0"/>
          <p:cNvSpPr txBox="1"/>
          <p:nvPr>
            <p:ph idx="1" type="body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65" name="Google Shape;65;p10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10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10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" name="Google Shape;9;p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" name="Google Shape;10;p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png"/><Relationship Id="rId4" Type="http://schemas.openxmlformats.org/officeDocument/2006/relationships/image" Target="../media/image32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8.png"/><Relationship Id="rId4" Type="http://schemas.openxmlformats.org/officeDocument/2006/relationships/image" Target="../media/image23.png"/><Relationship Id="rId5" Type="http://schemas.openxmlformats.org/officeDocument/2006/relationships/image" Target="../media/image20.png"/><Relationship Id="rId6" Type="http://schemas.openxmlformats.org/officeDocument/2006/relationships/image" Target="../media/image16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6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6.png"/><Relationship Id="rId4" Type="http://schemas.openxmlformats.org/officeDocument/2006/relationships/image" Target="../media/image17.png"/><Relationship Id="rId5" Type="http://schemas.openxmlformats.org/officeDocument/2006/relationships/image" Target="../media/image22.png"/><Relationship Id="rId6" Type="http://schemas.openxmlformats.org/officeDocument/2006/relationships/image" Target="../media/image26.png"/><Relationship Id="rId7" Type="http://schemas.openxmlformats.org/officeDocument/2006/relationships/image" Target="../media/image30.png"/><Relationship Id="rId8" Type="http://schemas.openxmlformats.org/officeDocument/2006/relationships/image" Target="../media/image31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6.png"/><Relationship Id="rId4" Type="http://schemas.openxmlformats.org/officeDocument/2006/relationships/image" Target="../media/image28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6.png"/><Relationship Id="rId4" Type="http://schemas.openxmlformats.org/officeDocument/2006/relationships/image" Target="../media/image21.png"/><Relationship Id="rId5" Type="http://schemas.openxmlformats.org/officeDocument/2006/relationships/image" Target="../media/image33.png"/><Relationship Id="rId6" Type="http://schemas.openxmlformats.org/officeDocument/2006/relationships/image" Target="../media/image27.png"/><Relationship Id="rId7" Type="http://schemas.openxmlformats.org/officeDocument/2006/relationships/image" Target="../media/image24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6.png"/><Relationship Id="rId4" Type="http://schemas.openxmlformats.org/officeDocument/2006/relationships/image" Target="../media/image34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7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6.png"/><Relationship Id="rId4" Type="http://schemas.openxmlformats.org/officeDocument/2006/relationships/image" Target="../media/image19.png"/><Relationship Id="rId5" Type="http://schemas.openxmlformats.org/officeDocument/2006/relationships/image" Target="../media/image9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6.png"/><Relationship Id="rId4" Type="http://schemas.openxmlformats.org/officeDocument/2006/relationships/image" Target="../media/image10.png"/><Relationship Id="rId5" Type="http://schemas.openxmlformats.org/officeDocument/2006/relationships/image" Target="../media/image15.png"/><Relationship Id="rId6" Type="http://schemas.openxmlformats.org/officeDocument/2006/relationships/image" Target="../media/image4.png"/><Relationship Id="rId7" Type="http://schemas.openxmlformats.org/officeDocument/2006/relationships/image" Target="../media/image3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6.png"/><Relationship Id="rId4" Type="http://schemas.openxmlformats.org/officeDocument/2006/relationships/image" Target="../media/image1.png"/><Relationship Id="rId10" Type="http://schemas.openxmlformats.org/officeDocument/2006/relationships/image" Target="../media/image25.png"/><Relationship Id="rId9" Type="http://schemas.openxmlformats.org/officeDocument/2006/relationships/image" Target="../media/image14.png"/><Relationship Id="rId5" Type="http://schemas.openxmlformats.org/officeDocument/2006/relationships/image" Target="../media/image5.png"/><Relationship Id="rId6" Type="http://schemas.openxmlformats.org/officeDocument/2006/relationships/image" Target="../media/image12.png"/><Relationship Id="rId7" Type="http://schemas.openxmlformats.org/officeDocument/2006/relationships/image" Target="../media/image11.png"/><Relationship Id="rId8" Type="http://schemas.openxmlformats.org/officeDocument/2006/relationships/image" Target="../media/image8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6.png"/><Relationship Id="rId4" Type="http://schemas.openxmlformats.org/officeDocument/2006/relationships/image" Target="../media/image13.png"/><Relationship Id="rId5" Type="http://schemas.openxmlformats.org/officeDocument/2006/relationships/image" Target="../media/image29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6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.png" id="84" name="Google Shape;84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.png" id="85" name="Google Shape;85;p1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62000" y="803076"/>
            <a:ext cx="10668000" cy="5251698"/>
          </a:xfrm>
          <a:prstGeom prst="rect">
            <a:avLst/>
          </a:prstGeom>
          <a:noFill/>
          <a:ln>
            <a:noFill/>
          </a:ln>
        </p:spPr>
      </p:pic>
      <p:sp>
        <p:nvSpPr>
          <p:cNvPr id="86" name="Google Shape;86;p13"/>
          <p:cNvSpPr txBox="1"/>
          <p:nvPr/>
        </p:nvSpPr>
        <p:spPr>
          <a:xfrm>
            <a:off x="1095375" y="1374576"/>
            <a:ext cx="10001400" cy="174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54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미래의 초석</a:t>
            </a:r>
            <a:r>
              <a:rPr b="1" i="0" lang="en-US" sz="5400" u="none" cap="none" strike="noStrik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:</a:t>
            </a:r>
            <a:b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i="0" lang="en-US" sz="5400" u="none" cap="none" strike="noStrik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SNU </a:t>
            </a:r>
            <a:r>
              <a:rPr b="1" lang="en-US" sz="54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글로벌 혁신 허브</a:t>
            </a:r>
            <a:endParaRPr/>
          </a:p>
        </p:txBody>
      </p:sp>
      <p:sp>
        <p:nvSpPr>
          <p:cNvPr id="87" name="Google Shape;87;p13"/>
          <p:cNvSpPr txBox="1"/>
          <p:nvPr/>
        </p:nvSpPr>
        <p:spPr>
          <a:xfrm>
            <a:off x="1750625" y="4120834"/>
            <a:ext cx="85725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US" sz="2400">
                <a:solidFill>
                  <a:srgbClr val="F1C232"/>
                </a:solidFill>
                <a:latin typeface="Noto Sans KR"/>
                <a:ea typeface="Noto Sans KR"/>
                <a:cs typeface="Noto Sans KR"/>
                <a:sym typeface="Noto Sans KR"/>
              </a:rPr>
              <a:t>미주 지역 영구 유산 건립 전략 (2026–2028)</a:t>
            </a:r>
            <a:endParaRPr>
              <a:solidFill>
                <a:srgbClr val="F1C232"/>
              </a:solidFill>
            </a:endParaRPr>
          </a:p>
        </p:txBody>
      </p:sp>
      <p:sp>
        <p:nvSpPr>
          <p:cNvPr id="88" name="Google Shape;88;p13"/>
          <p:cNvSpPr txBox="1"/>
          <p:nvPr/>
        </p:nvSpPr>
        <p:spPr>
          <a:xfrm>
            <a:off x="1333500" y="4711749"/>
            <a:ext cx="9525000" cy="7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>
                <a:solidFill>
                  <a:srgbClr val="FFFFFF"/>
                </a:solidFill>
                <a:latin typeface="Noto Sans KR"/>
                <a:ea typeface="Noto Sans KR"/>
                <a:cs typeface="Noto Sans KR"/>
                <a:sym typeface="Noto Sans KR"/>
              </a:rPr>
              <a:t>전략적 파트너십: 서울대학교 &amp; 미주 총동창회 (SNUAA USA)</a:t>
            </a:r>
            <a:br>
              <a:rPr lang="en-US"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500">
                <a:solidFill>
                  <a:srgbClr val="FFFFFF"/>
                </a:solidFill>
                <a:latin typeface="Noto Sans KR"/>
                <a:ea typeface="Noto Sans KR"/>
                <a:cs typeface="Noto Sans KR"/>
                <a:sym typeface="Noto Sans KR"/>
              </a:rPr>
              <a:t> 발표자: SNUAA USA 캠페인 위원회</a:t>
            </a:r>
            <a:endParaRPr sz="1500">
              <a:solidFill>
                <a:srgbClr val="FFFFFF"/>
              </a:solidFill>
              <a:latin typeface="Noto Sans KR"/>
              <a:ea typeface="Noto Sans KR"/>
              <a:cs typeface="Noto Sans KR"/>
              <a:sym typeface="Noto Sans KR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i="1" lang="en-US" sz="165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Veritas Lux Mea – 전세계에 비추네</a:t>
            </a:r>
            <a:endParaRPr b="1" sz="165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22"/>
          <p:cNvSpPr txBox="1"/>
          <p:nvPr/>
        </p:nvSpPr>
        <p:spPr>
          <a:xfrm>
            <a:off x="762000" y="571500"/>
            <a:ext cx="11401500" cy="4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150">
                <a:solidFill>
                  <a:srgbClr val="00204E"/>
                </a:solidFill>
                <a:latin typeface="Poppins"/>
                <a:ea typeface="Poppins"/>
                <a:cs typeface="Poppins"/>
                <a:sym typeface="Poppins"/>
              </a:rPr>
              <a:t>캠페인 주요 일정 및 전략</a:t>
            </a:r>
            <a:endParaRPr/>
          </a:p>
        </p:txBody>
      </p:sp>
      <p:sp>
        <p:nvSpPr>
          <p:cNvPr id="213" name="Google Shape;213;p22"/>
          <p:cNvSpPr/>
          <p:nvPr/>
        </p:nvSpPr>
        <p:spPr>
          <a:xfrm>
            <a:off x="571500" y="571500"/>
            <a:ext cx="76200" cy="600000"/>
          </a:xfrm>
          <a:prstGeom prst="rect">
            <a:avLst/>
          </a:prstGeom>
          <a:solidFill>
            <a:srgbClr val="B39D5E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4" name="Google Shape;214;p22"/>
          <p:cNvSpPr txBox="1"/>
          <p:nvPr/>
        </p:nvSpPr>
        <p:spPr>
          <a:xfrm>
            <a:off x="2176462" y="2191940"/>
            <a:ext cx="8315400" cy="660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650">
                <a:solidFill>
                  <a:schemeClr val="dk1"/>
                </a:solidFill>
              </a:rPr>
              <a:t>리더십 콰이어트 페이즈 | 현재 (Leadership Quiet Phase):</a:t>
            </a:r>
            <a:r>
              <a:rPr lang="en-US" sz="1650">
                <a:solidFill>
                  <a:schemeClr val="dk1"/>
                </a:solidFill>
              </a:rPr>
              <a:t> 공식 발표에 앞서, 프로젝트의 공고한 재정적 기반을 마련하기 위해 주요 비전 기부자들을 유치하는 단계.</a:t>
            </a:r>
            <a:endParaRPr sz="1650"/>
          </a:p>
        </p:txBody>
      </p:sp>
      <p:sp>
        <p:nvSpPr>
          <p:cNvPr id="215" name="Google Shape;215;p22"/>
          <p:cNvSpPr txBox="1"/>
          <p:nvPr/>
        </p:nvSpPr>
        <p:spPr>
          <a:xfrm>
            <a:off x="2176462" y="3070026"/>
            <a:ext cx="8315400" cy="660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650">
                <a:solidFill>
                  <a:schemeClr val="dk1"/>
                </a:solidFill>
              </a:rPr>
              <a:t>공식 런칭 및 로드쇼 | 2026년 중반 (Public Launch &amp; Roadshows):</a:t>
            </a:r>
            <a:r>
              <a:rPr lang="en-US" sz="1650">
                <a:solidFill>
                  <a:schemeClr val="dk1"/>
                </a:solidFill>
              </a:rPr>
              <a:t> 커뮤니티 전반의 참여와 인식 제고를 위해 미국 전역의 지역 동창회를 동원하고 활성화하는 단계.</a:t>
            </a:r>
            <a:endParaRPr sz="1650"/>
          </a:p>
        </p:txBody>
      </p:sp>
      <p:sp>
        <p:nvSpPr>
          <p:cNvPr id="216" name="Google Shape;216;p22"/>
          <p:cNvSpPr txBox="1"/>
          <p:nvPr/>
        </p:nvSpPr>
        <p:spPr>
          <a:xfrm>
            <a:off x="2176462" y="3948112"/>
            <a:ext cx="8315400" cy="660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650">
                <a:solidFill>
                  <a:schemeClr val="dk1"/>
                </a:solidFill>
              </a:rPr>
              <a:t>부지 선정 및 설계 | 2027년 (Site Selection &amp; Design):</a:t>
            </a:r>
            <a:r>
              <a:rPr lang="en-US" sz="1650">
                <a:solidFill>
                  <a:schemeClr val="dk1"/>
                </a:solidFill>
              </a:rPr>
              <a:t> 물리적 거점을 확보하고, 주요 시설물에 대한 네이밍 라이츠(명명권)를 확정하는 단계.</a:t>
            </a:r>
            <a:endParaRPr sz="1650"/>
          </a:p>
        </p:txBody>
      </p:sp>
      <p:sp>
        <p:nvSpPr>
          <p:cNvPr id="217" name="Google Shape;217;p22"/>
          <p:cNvSpPr txBox="1"/>
          <p:nvPr/>
        </p:nvSpPr>
        <p:spPr>
          <a:xfrm>
            <a:off x="2176462" y="4826198"/>
            <a:ext cx="8315400" cy="660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650">
                <a:solidFill>
                  <a:schemeClr val="dk1"/>
                </a:solidFill>
              </a:rPr>
              <a:t>그랜드 오프닝 | 2028년 (Grand Inauguration):</a:t>
            </a:r>
            <a:r>
              <a:rPr lang="en-US" sz="1650">
                <a:solidFill>
                  <a:schemeClr val="dk1"/>
                </a:solidFill>
              </a:rPr>
              <a:t> 서울대학교 개교 82주년에 맞춘, SNU 글로벌 미래를 위한 상징적 앵커(거점)의 탄생.</a:t>
            </a:r>
            <a:endParaRPr sz="1650"/>
          </a:p>
        </p:txBody>
      </p:sp>
      <p:pic>
        <p:nvPicPr>
          <p:cNvPr descr="image.png" id="218" name="Google Shape;218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00212" y="2234803"/>
            <a:ext cx="238125" cy="2762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.png" id="219" name="Google Shape;219;p2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700212" y="3112889"/>
            <a:ext cx="266700" cy="2762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.png" id="220" name="Google Shape;220;p2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700212" y="3990975"/>
            <a:ext cx="333375" cy="2762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.png" id="221" name="Google Shape;221;p2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700212" y="4869060"/>
            <a:ext cx="238125" cy="276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DFCF0"/>
        </a:solidFill>
      </p:bgPr>
    </p:bg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.png" id="226" name="Google Shape;226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27" name="Google Shape;227;p23"/>
          <p:cNvSpPr txBox="1"/>
          <p:nvPr/>
        </p:nvSpPr>
        <p:spPr>
          <a:xfrm>
            <a:off x="972225" y="571500"/>
            <a:ext cx="110013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996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300" u="none" cap="none" strike="noStrike">
                <a:solidFill>
                  <a:srgbClr val="0F0F70"/>
                </a:solidFill>
                <a:latin typeface="Merriweather"/>
                <a:ea typeface="Merriweather"/>
                <a:cs typeface="Merriweather"/>
                <a:sym typeface="Merriweather"/>
              </a:rPr>
              <a:t>네이밍 및 예우 단계 (Naming Tiers)</a:t>
            </a:r>
            <a:endParaRPr/>
          </a:p>
        </p:txBody>
      </p:sp>
      <p:sp>
        <p:nvSpPr>
          <p:cNvPr id="228" name="Google Shape;228;p23"/>
          <p:cNvSpPr/>
          <p:nvPr/>
        </p:nvSpPr>
        <p:spPr>
          <a:xfrm>
            <a:off x="762000" y="571500"/>
            <a:ext cx="95250" cy="460920"/>
          </a:xfrm>
          <a:prstGeom prst="rect">
            <a:avLst/>
          </a:prstGeom>
          <a:solidFill>
            <a:srgbClr val="C5A059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229" name="Google Shape;229;p23"/>
          <p:cNvGraphicFramePr/>
          <p:nvPr/>
        </p:nvGraphicFramePr>
        <p:xfrm>
          <a:off x="762013" y="1732060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{10A2E125-0232-48F2-8519-0F95E3572C8A}</a:tableStyleId>
              </a:tblPr>
              <a:tblGrid>
                <a:gridCol w="2351325"/>
                <a:gridCol w="1722525"/>
                <a:gridCol w="6594125"/>
              </a:tblGrid>
              <a:tr h="7029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en-US" sz="1650" u="none" cap="none" strike="noStrike">
                          <a:solidFill>
                            <a:srgbClr val="FFFFFF"/>
                          </a:solidFill>
                          <a:latin typeface="Noto Sans KR"/>
                          <a:ea typeface="Noto Sans KR"/>
                          <a:cs typeface="Noto Sans KR"/>
                          <a:sym typeface="Noto Sans KR"/>
                        </a:rPr>
                        <a:t>예우 등급</a:t>
                      </a:r>
                      <a:endParaRPr/>
                    </a:p>
                  </a:txBody>
                  <a:tcPr marT="25400" marB="25400" marR="63500" marL="6350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F0F7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en-US" sz="1650" u="none" cap="none" strike="noStrike">
                          <a:solidFill>
                            <a:srgbClr val="FFFFFF"/>
                          </a:solidFill>
                          <a:latin typeface="Noto Sans KR"/>
                          <a:ea typeface="Noto Sans KR"/>
                          <a:cs typeface="Noto Sans KR"/>
                          <a:sym typeface="Noto Sans KR"/>
                        </a:rPr>
                        <a:t>기부 금액</a:t>
                      </a:r>
                      <a:endParaRPr/>
                    </a:p>
                  </a:txBody>
                  <a:tcPr marT="25400" marB="25400" marR="63500" marL="6350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F0F7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en-US" sz="1650" u="none" cap="none" strike="noStrike">
                          <a:solidFill>
                            <a:srgbClr val="FFFFFF"/>
                          </a:solidFill>
                          <a:latin typeface="Noto Sans KR"/>
                          <a:ea typeface="Noto Sans KR"/>
                          <a:cs typeface="Noto Sans KR"/>
                          <a:sym typeface="Noto Sans KR"/>
                        </a:rPr>
                        <a:t>주요 예우 내용</a:t>
                      </a:r>
                      <a:endParaRPr/>
                    </a:p>
                  </a:txBody>
                  <a:tcPr marT="25400" marB="25400" marR="63500" marL="6350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F0F70"/>
                    </a:solidFill>
                  </a:tcPr>
                </a:tc>
              </a:tr>
              <a:tr h="7029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en-US" sz="1650" u="none" cap="none" strike="noStrike">
                          <a:solidFill>
                            <a:srgbClr val="334155"/>
                          </a:solidFill>
                          <a:latin typeface="Noto Sans KR"/>
                          <a:ea typeface="Noto Sans KR"/>
                          <a:cs typeface="Noto Sans KR"/>
                          <a:sym typeface="Noto Sans KR"/>
                        </a:rPr>
                        <a:t>Visionary</a:t>
                      </a:r>
                      <a:endParaRPr/>
                    </a:p>
                  </a:txBody>
                  <a:tcPr marT="25400" marB="25400" marR="63500" marL="6350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650" u="none" cap="none" strike="noStrike">
                          <a:solidFill>
                            <a:srgbClr val="334155"/>
                          </a:solidFill>
                          <a:latin typeface="Noto Sans KR"/>
                          <a:ea typeface="Noto Sans KR"/>
                          <a:cs typeface="Noto Sans KR"/>
                          <a:sym typeface="Noto Sans KR"/>
                        </a:rPr>
                        <a:t>$</a:t>
                      </a:r>
                      <a:r>
                        <a:rPr lang="en-US" sz="1650">
                          <a:solidFill>
                            <a:srgbClr val="334155"/>
                          </a:solidFill>
                          <a:latin typeface="Noto Sans KR"/>
                          <a:ea typeface="Noto Sans KR"/>
                          <a:cs typeface="Noto Sans KR"/>
                          <a:sym typeface="Noto Sans KR"/>
                        </a:rPr>
                        <a:t>7</a:t>
                      </a:r>
                      <a:r>
                        <a:rPr b="0" i="0" lang="en-US" sz="1650" u="none" cap="none" strike="noStrike">
                          <a:solidFill>
                            <a:srgbClr val="334155"/>
                          </a:solidFill>
                          <a:latin typeface="Noto Sans KR"/>
                          <a:ea typeface="Noto Sans KR"/>
                          <a:cs typeface="Noto Sans KR"/>
                          <a:sym typeface="Noto Sans KR"/>
                        </a:rPr>
                        <a:t>M+</a:t>
                      </a:r>
                      <a:endParaRPr/>
                    </a:p>
                  </a:txBody>
                  <a:tcPr marT="25400" marB="25400" marR="63500" marL="6350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650" u="none" cap="none" strike="noStrike">
                          <a:solidFill>
                            <a:srgbClr val="334155"/>
                          </a:solidFill>
                          <a:latin typeface="Noto Sans KR"/>
                          <a:ea typeface="Noto Sans KR"/>
                          <a:cs typeface="Noto Sans KR"/>
                          <a:sym typeface="Noto Sans KR"/>
                        </a:rPr>
                        <a:t>건물 전체 네이밍 권한 및 상징적 입구 명명</a:t>
                      </a:r>
                      <a:endParaRPr/>
                    </a:p>
                  </a:txBody>
                  <a:tcPr marT="25400" marB="25400" marR="63500" marL="6350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7029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en-US" sz="1650" u="none" cap="none" strike="noStrike">
                          <a:solidFill>
                            <a:srgbClr val="334155"/>
                          </a:solidFill>
                          <a:latin typeface="Noto Sans KR"/>
                          <a:ea typeface="Noto Sans KR"/>
                          <a:cs typeface="Noto Sans KR"/>
                          <a:sym typeface="Noto Sans KR"/>
                        </a:rPr>
                        <a:t>Founder</a:t>
                      </a:r>
                      <a:endParaRPr/>
                    </a:p>
                  </a:txBody>
                  <a:tcPr marT="25400" marB="25400" marR="63500" marL="6350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AF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650" u="none" cap="none" strike="noStrike">
                          <a:solidFill>
                            <a:srgbClr val="334155"/>
                          </a:solidFill>
                          <a:latin typeface="Noto Sans KR"/>
                          <a:ea typeface="Noto Sans KR"/>
                          <a:cs typeface="Noto Sans KR"/>
                          <a:sym typeface="Noto Sans KR"/>
                        </a:rPr>
                        <a:t>$</a:t>
                      </a:r>
                      <a:r>
                        <a:rPr lang="en-US" sz="1650">
                          <a:solidFill>
                            <a:srgbClr val="334155"/>
                          </a:solidFill>
                          <a:latin typeface="Noto Sans KR"/>
                          <a:ea typeface="Noto Sans KR"/>
                          <a:cs typeface="Noto Sans KR"/>
                          <a:sym typeface="Noto Sans KR"/>
                        </a:rPr>
                        <a:t>3</a:t>
                      </a:r>
                      <a:r>
                        <a:rPr b="0" i="0" lang="en-US" sz="1650" u="none" cap="none" strike="noStrike">
                          <a:solidFill>
                            <a:srgbClr val="334155"/>
                          </a:solidFill>
                          <a:latin typeface="Noto Sans KR"/>
                          <a:ea typeface="Noto Sans KR"/>
                          <a:cs typeface="Noto Sans KR"/>
                          <a:sym typeface="Noto Sans KR"/>
                        </a:rPr>
                        <a:t>M+</a:t>
                      </a:r>
                      <a:endParaRPr/>
                    </a:p>
                  </a:txBody>
                  <a:tcPr marT="25400" marB="25400" marR="63500" marL="6350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AF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650" u="none" cap="none" strike="noStrike">
                          <a:solidFill>
                            <a:srgbClr val="334155"/>
                          </a:solidFill>
                          <a:latin typeface="Noto Sans KR"/>
                          <a:ea typeface="Noto Sans KR"/>
                          <a:cs typeface="Noto Sans KR"/>
                          <a:sym typeface="Noto Sans KR"/>
                        </a:rPr>
                        <a:t>대강당 또는 주요 혁신 센터 개별 네이밍</a:t>
                      </a:r>
                      <a:endParaRPr/>
                    </a:p>
                  </a:txBody>
                  <a:tcPr marT="25400" marB="25400" marR="63500" marL="6350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AFC"/>
                    </a:solidFill>
                  </a:tcPr>
                </a:tc>
              </a:tr>
              <a:tr h="7029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en-US" sz="1650" u="none" cap="none" strike="noStrike">
                          <a:solidFill>
                            <a:srgbClr val="334155"/>
                          </a:solidFill>
                          <a:latin typeface="Noto Sans KR"/>
                          <a:ea typeface="Noto Sans KR"/>
                          <a:cs typeface="Noto Sans KR"/>
                          <a:sym typeface="Noto Sans KR"/>
                        </a:rPr>
                        <a:t>Ambassador</a:t>
                      </a:r>
                      <a:endParaRPr/>
                    </a:p>
                  </a:txBody>
                  <a:tcPr marT="25400" marB="25400" marR="63500" marL="6350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650" u="none" cap="none" strike="noStrike">
                          <a:solidFill>
                            <a:srgbClr val="334155"/>
                          </a:solidFill>
                          <a:latin typeface="Noto Sans KR"/>
                          <a:ea typeface="Noto Sans KR"/>
                          <a:cs typeface="Noto Sans KR"/>
                          <a:sym typeface="Noto Sans KR"/>
                        </a:rPr>
                        <a:t>$1</a:t>
                      </a:r>
                      <a:r>
                        <a:rPr lang="en-US" sz="1650">
                          <a:solidFill>
                            <a:srgbClr val="334155"/>
                          </a:solidFill>
                          <a:latin typeface="Noto Sans KR"/>
                          <a:ea typeface="Noto Sans KR"/>
                          <a:cs typeface="Noto Sans KR"/>
                          <a:sym typeface="Noto Sans KR"/>
                        </a:rPr>
                        <a:t>M</a:t>
                      </a:r>
                      <a:r>
                        <a:rPr b="0" i="0" lang="en-US" sz="1650" u="none" cap="none" strike="noStrike">
                          <a:solidFill>
                            <a:srgbClr val="334155"/>
                          </a:solidFill>
                          <a:latin typeface="Noto Sans KR"/>
                          <a:ea typeface="Noto Sans KR"/>
                          <a:cs typeface="Noto Sans KR"/>
                          <a:sym typeface="Noto Sans KR"/>
                        </a:rPr>
                        <a:t>+</a:t>
                      </a:r>
                      <a:endParaRPr/>
                    </a:p>
                  </a:txBody>
                  <a:tcPr marT="25400" marB="25400" marR="63500" marL="6350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650" u="none" cap="none" strike="noStrike">
                          <a:solidFill>
                            <a:srgbClr val="334155"/>
                          </a:solidFill>
                          <a:latin typeface="Noto Sans KR"/>
                          <a:ea typeface="Noto Sans KR"/>
                          <a:cs typeface="Noto Sans KR"/>
                          <a:sym typeface="Noto Sans KR"/>
                        </a:rPr>
                        <a:t>혁신 랩(Lab) 또는 회의실 네이밍 권한</a:t>
                      </a:r>
                      <a:endParaRPr/>
                    </a:p>
                  </a:txBody>
                  <a:tcPr marT="25400" marB="25400" marR="63500" marL="6350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7029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650">
                          <a:solidFill>
                            <a:srgbClr val="334155"/>
                          </a:solidFill>
                          <a:latin typeface="Noto Sans KR"/>
                          <a:ea typeface="Noto Sans KR"/>
                          <a:cs typeface="Noto Sans KR"/>
                          <a:sym typeface="Noto Sans KR"/>
                        </a:rPr>
                        <a:t>Global Partner</a:t>
                      </a:r>
                      <a:endParaRPr/>
                    </a:p>
                  </a:txBody>
                  <a:tcPr marT="25400" marB="25400" marR="63500" marL="6350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AF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650" u="none" cap="none" strike="noStrike">
                          <a:solidFill>
                            <a:srgbClr val="334155"/>
                          </a:solidFill>
                          <a:latin typeface="Noto Sans KR"/>
                          <a:ea typeface="Noto Sans KR"/>
                          <a:cs typeface="Noto Sans KR"/>
                          <a:sym typeface="Noto Sans KR"/>
                        </a:rPr>
                        <a:t>$</a:t>
                      </a:r>
                      <a:r>
                        <a:rPr lang="en-US" sz="1650">
                          <a:solidFill>
                            <a:srgbClr val="334155"/>
                          </a:solidFill>
                          <a:latin typeface="Noto Sans KR"/>
                          <a:ea typeface="Noto Sans KR"/>
                          <a:cs typeface="Noto Sans KR"/>
                          <a:sym typeface="Noto Sans KR"/>
                        </a:rPr>
                        <a:t>100</a:t>
                      </a:r>
                      <a:r>
                        <a:rPr b="0" i="0" lang="en-US" sz="1650" u="none" cap="none" strike="noStrike">
                          <a:solidFill>
                            <a:srgbClr val="334155"/>
                          </a:solidFill>
                          <a:latin typeface="Noto Sans KR"/>
                          <a:ea typeface="Noto Sans KR"/>
                          <a:cs typeface="Noto Sans KR"/>
                          <a:sym typeface="Noto Sans KR"/>
                        </a:rPr>
                        <a:t>k+</a:t>
                      </a:r>
                      <a:endParaRPr/>
                    </a:p>
                  </a:txBody>
                  <a:tcPr marT="25400" marB="25400" marR="63500" marL="6350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AF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50">
                          <a:solidFill>
                            <a:srgbClr val="334155"/>
                          </a:solidFill>
                          <a:latin typeface="Noto Sans KR"/>
                          <a:ea typeface="Noto Sans KR"/>
                          <a:cs typeface="Noto Sans KR"/>
                          <a:sym typeface="Noto Sans KR"/>
                        </a:rPr>
                        <a:t>공동 작업장 명패</a:t>
                      </a:r>
                      <a:endParaRPr sz="1650">
                        <a:solidFill>
                          <a:srgbClr val="334155"/>
                        </a:solidFill>
                        <a:latin typeface="Noto Sans KR"/>
                        <a:ea typeface="Noto Sans KR"/>
                        <a:cs typeface="Noto Sans KR"/>
                        <a:sym typeface="Noto Sans KR"/>
                      </a:endParaRPr>
                    </a:p>
                  </a:txBody>
                  <a:tcPr marT="25400" marB="25400" marR="63500" marL="6350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AFC"/>
                    </a:solidFill>
                  </a:tcPr>
                </a:tc>
              </a:tr>
              <a:tr h="7029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en-US" sz="1650" u="none" cap="none" strike="noStrike">
                          <a:solidFill>
                            <a:srgbClr val="334155"/>
                          </a:solidFill>
                          <a:latin typeface="Noto Sans KR"/>
                          <a:ea typeface="Noto Sans KR"/>
                          <a:cs typeface="Noto Sans KR"/>
                          <a:sym typeface="Noto Sans KR"/>
                        </a:rPr>
                        <a:t>Ambassador</a:t>
                      </a:r>
                      <a:endParaRPr b="1" i="0" sz="1650" u="none" cap="none" strike="noStrike">
                        <a:solidFill>
                          <a:srgbClr val="334155"/>
                        </a:solidFill>
                        <a:latin typeface="Noto Sans KR"/>
                        <a:ea typeface="Noto Sans KR"/>
                        <a:cs typeface="Noto Sans KR"/>
                        <a:sym typeface="Noto Sans KR"/>
                      </a:endParaRPr>
                    </a:p>
                  </a:txBody>
                  <a:tcPr marT="25400" marB="25400" marR="63500" marL="6350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650" u="none" cap="none" strike="noStrike">
                          <a:solidFill>
                            <a:srgbClr val="334155"/>
                          </a:solidFill>
                          <a:latin typeface="Noto Sans KR"/>
                          <a:ea typeface="Noto Sans KR"/>
                          <a:cs typeface="Noto Sans KR"/>
                          <a:sym typeface="Noto Sans KR"/>
                        </a:rPr>
                        <a:t>$10k+</a:t>
                      </a:r>
                      <a:endParaRPr b="0" i="0" sz="1650" u="none" cap="none" strike="noStrike">
                        <a:solidFill>
                          <a:srgbClr val="334155"/>
                        </a:solidFill>
                        <a:latin typeface="Noto Sans KR"/>
                        <a:ea typeface="Noto Sans KR"/>
                        <a:cs typeface="Noto Sans KR"/>
                        <a:sym typeface="Noto Sans KR"/>
                      </a:endParaRPr>
                    </a:p>
                  </a:txBody>
                  <a:tcPr marT="25400" marB="25400" marR="63500" marL="6350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Font typeface="Arial"/>
                        <a:buNone/>
                      </a:pPr>
                      <a:r>
                        <a:rPr lang="en-US" sz="1650">
                          <a:solidFill>
                            <a:srgbClr val="334155"/>
                          </a:solidFill>
                          <a:latin typeface="Noto Sans KR"/>
                          <a:ea typeface="Noto Sans KR"/>
                          <a:cs typeface="Noto Sans KR"/>
                          <a:sym typeface="Noto Sans KR"/>
                        </a:rPr>
                        <a:t>디지털 명예의 전당 및 레거시 월(Wall) 이름 각인</a:t>
                      </a:r>
                      <a:endParaRPr b="0" i="0" sz="1650" u="none" cap="none" strike="noStrike">
                        <a:solidFill>
                          <a:srgbClr val="334155"/>
                        </a:solidFill>
                        <a:latin typeface="Noto Sans KR"/>
                        <a:ea typeface="Noto Sans KR"/>
                        <a:cs typeface="Noto Sans KR"/>
                        <a:sym typeface="Noto Sans KR"/>
                      </a:endParaRPr>
                    </a:p>
                  </a:txBody>
                  <a:tcPr marT="25400" marB="25400" marR="63500" marL="6350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230" name="Google Shape;230;p23"/>
          <p:cNvSpPr/>
          <p:nvPr/>
        </p:nvSpPr>
        <p:spPr>
          <a:xfrm>
            <a:off x="762000" y="3502223"/>
            <a:ext cx="2351335" cy="9525"/>
          </a:xfrm>
          <a:prstGeom prst="rect">
            <a:avLst/>
          </a:prstGeom>
          <a:solidFill>
            <a:srgbClr val="E2E8F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1" name="Google Shape;231;p23"/>
          <p:cNvSpPr/>
          <p:nvPr/>
        </p:nvSpPr>
        <p:spPr>
          <a:xfrm>
            <a:off x="3113335" y="3502223"/>
            <a:ext cx="1722536" cy="9525"/>
          </a:xfrm>
          <a:prstGeom prst="rect">
            <a:avLst/>
          </a:prstGeom>
          <a:solidFill>
            <a:srgbClr val="E2E8F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2" name="Google Shape;232;p23"/>
          <p:cNvSpPr/>
          <p:nvPr/>
        </p:nvSpPr>
        <p:spPr>
          <a:xfrm>
            <a:off x="4835872" y="3502223"/>
            <a:ext cx="6594127" cy="9525"/>
          </a:xfrm>
          <a:prstGeom prst="rect">
            <a:avLst/>
          </a:prstGeom>
          <a:solidFill>
            <a:srgbClr val="E2E8F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3" name="Google Shape;233;p23"/>
          <p:cNvSpPr/>
          <p:nvPr/>
        </p:nvSpPr>
        <p:spPr>
          <a:xfrm>
            <a:off x="762000" y="4207073"/>
            <a:ext cx="2351335" cy="9525"/>
          </a:xfrm>
          <a:prstGeom prst="rect">
            <a:avLst/>
          </a:prstGeom>
          <a:solidFill>
            <a:srgbClr val="E2E8F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4" name="Google Shape;234;p23"/>
          <p:cNvSpPr/>
          <p:nvPr/>
        </p:nvSpPr>
        <p:spPr>
          <a:xfrm>
            <a:off x="3113335" y="4207073"/>
            <a:ext cx="1722536" cy="9525"/>
          </a:xfrm>
          <a:prstGeom prst="rect">
            <a:avLst/>
          </a:prstGeom>
          <a:solidFill>
            <a:srgbClr val="E2E8F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5" name="Google Shape;235;p23"/>
          <p:cNvSpPr/>
          <p:nvPr/>
        </p:nvSpPr>
        <p:spPr>
          <a:xfrm>
            <a:off x="4835872" y="4207073"/>
            <a:ext cx="6594127" cy="9525"/>
          </a:xfrm>
          <a:prstGeom prst="rect">
            <a:avLst/>
          </a:prstGeom>
          <a:solidFill>
            <a:srgbClr val="E2E8F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6" name="Google Shape;236;p23"/>
          <p:cNvSpPr/>
          <p:nvPr/>
        </p:nvSpPr>
        <p:spPr>
          <a:xfrm>
            <a:off x="762000" y="4911923"/>
            <a:ext cx="2351335" cy="9525"/>
          </a:xfrm>
          <a:prstGeom prst="rect">
            <a:avLst/>
          </a:prstGeom>
          <a:solidFill>
            <a:srgbClr val="E2E8F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7" name="Google Shape;237;p23"/>
          <p:cNvSpPr/>
          <p:nvPr/>
        </p:nvSpPr>
        <p:spPr>
          <a:xfrm>
            <a:off x="3113335" y="4911923"/>
            <a:ext cx="1722536" cy="9525"/>
          </a:xfrm>
          <a:prstGeom prst="rect">
            <a:avLst/>
          </a:prstGeom>
          <a:solidFill>
            <a:srgbClr val="E2E8F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8" name="Google Shape;238;p23"/>
          <p:cNvSpPr/>
          <p:nvPr/>
        </p:nvSpPr>
        <p:spPr>
          <a:xfrm>
            <a:off x="4835872" y="4911923"/>
            <a:ext cx="6594127" cy="9525"/>
          </a:xfrm>
          <a:prstGeom prst="rect">
            <a:avLst/>
          </a:prstGeom>
          <a:solidFill>
            <a:srgbClr val="E2E8F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9" name="Google Shape;239;p23"/>
          <p:cNvSpPr/>
          <p:nvPr/>
        </p:nvSpPr>
        <p:spPr>
          <a:xfrm>
            <a:off x="762000" y="5616773"/>
            <a:ext cx="2351335" cy="9525"/>
          </a:xfrm>
          <a:prstGeom prst="rect">
            <a:avLst/>
          </a:prstGeom>
          <a:solidFill>
            <a:srgbClr val="E2E8F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0" name="Google Shape;240;p23"/>
          <p:cNvSpPr/>
          <p:nvPr/>
        </p:nvSpPr>
        <p:spPr>
          <a:xfrm>
            <a:off x="3113335" y="5616773"/>
            <a:ext cx="1722536" cy="9525"/>
          </a:xfrm>
          <a:prstGeom prst="rect">
            <a:avLst/>
          </a:prstGeom>
          <a:solidFill>
            <a:srgbClr val="E2E8F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1" name="Google Shape;241;p23"/>
          <p:cNvSpPr/>
          <p:nvPr/>
        </p:nvSpPr>
        <p:spPr>
          <a:xfrm>
            <a:off x="4835872" y="5616773"/>
            <a:ext cx="6594127" cy="9525"/>
          </a:xfrm>
          <a:prstGeom prst="rect">
            <a:avLst/>
          </a:prstGeom>
          <a:solidFill>
            <a:srgbClr val="E2E8F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DFCF0"/>
        </a:solidFill>
      </p:bgPr>
    </p:bg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.png" id="246" name="Google Shape;246;p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.png" id="247" name="Google Shape;247;p2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62000" y="1140172"/>
            <a:ext cx="5048250" cy="54673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.png" id="248" name="Google Shape;248;p2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381750" y="1140172"/>
            <a:ext cx="5048250" cy="54673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.png" id="249" name="Google Shape;249;p2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152525" y="1578322"/>
            <a:ext cx="4267200" cy="28575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.png" id="250" name="Google Shape;250;p2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772275" y="1578322"/>
            <a:ext cx="4267200" cy="2857500"/>
          </a:xfrm>
          <a:prstGeom prst="rect">
            <a:avLst/>
          </a:prstGeom>
          <a:noFill/>
          <a:ln>
            <a:noFill/>
          </a:ln>
        </p:spPr>
      </p:pic>
      <p:sp>
        <p:nvSpPr>
          <p:cNvPr id="251" name="Google Shape;251;p24"/>
          <p:cNvSpPr txBox="1"/>
          <p:nvPr/>
        </p:nvSpPr>
        <p:spPr>
          <a:xfrm>
            <a:off x="952500" y="250626"/>
            <a:ext cx="11001375" cy="4609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996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300" u="none" cap="none" strike="noStrike">
                <a:solidFill>
                  <a:srgbClr val="0F0F70"/>
                </a:solidFill>
                <a:latin typeface="Merriweather"/>
                <a:ea typeface="Merriweather"/>
                <a:cs typeface="Merriweather"/>
                <a:sym typeface="Merriweather"/>
              </a:rPr>
              <a:t>물리적 예우 및 공간 활용</a:t>
            </a:r>
            <a:endParaRPr/>
          </a:p>
        </p:txBody>
      </p:sp>
      <p:sp>
        <p:nvSpPr>
          <p:cNvPr id="252" name="Google Shape;252;p24"/>
          <p:cNvSpPr/>
          <p:nvPr/>
        </p:nvSpPr>
        <p:spPr>
          <a:xfrm>
            <a:off x="762000" y="250626"/>
            <a:ext cx="95250" cy="460920"/>
          </a:xfrm>
          <a:prstGeom prst="rect">
            <a:avLst/>
          </a:prstGeom>
          <a:solidFill>
            <a:srgbClr val="C5A059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3" name="Google Shape;253;p24"/>
          <p:cNvSpPr txBox="1"/>
          <p:nvPr/>
        </p:nvSpPr>
        <p:spPr>
          <a:xfrm>
            <a:off x="1152525" y="4626322"/>
            <a:ext cx="4480560" cy="3619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100" u="none" cap="none" strike="noStrike">
                <a:solidFill>
                  <a:srgbClr val="0F0F70"/>
                </a:solidFill>
                <a:latin typeface="Merriweather"/>
                <a:ea typeface="Merriweather"/>
                <a:cs typeface="Merriweather"/>
                <a:sym typeface="Merriweather"/>
              </a:rPr>
              <a:t>혁신 랩 (Innovation Labs)</a:t>
            </a:r>
            <a:endParaRPr/>
          </a:p>
        </p:txBody>
      </p:sp>
      <p:sp>
        <p:nvSpPr>
          <p:cNvPr id="254" name="Google Shape;254;p24"/>
          <p:cNvSpPr txBox="1"/>
          <p:nvPr/>
        </p:nvSpPr>
        <p:spPr>
          <a:xfrm>
            <a:off x="1152525" y="5131147"/>
            <a:ext cx="4267200" cy="63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650" u="none" cap="none" strike="noStrike">
                <a:solidFill>
                  <a:srgbClr val="334155"/>
                </a:solidFill>
                <a:latin typeface="Noto Sans KR"/>
                <a:ea typeface="Noto Sans KR"/>
                <a:cs typeface="Noto Sans KR"/>
                <a:sym typeface="Noto Sans KR"/>
              </a:rPr>
              <a:t>미래의 서울대 창업가들이 유니콘 기업을 일궈낼 물리적 공간에 후원자의 이름을 영구히 남</a:t>
            </a:r>
            <a:r>
              <a:rPr lang="en-US" sz="1650">
                <a:solidFill>
                  <a:srgbClr val="334155"/>
                </a:solidFill>
                <a:latin typeface="Noto Sans KR"/>
                <a:ea typeface="Noto Sans KR"/>
                <a:cs typeface="Noto Sans KR"/>
                <a:sym typeface="Noto Sans KR"/>
              </a:rPr>
              <a:t>김</a:t>
            </a:r>
            <a:r>
              <a:rPr b="0" i="0" lang="en-US" sz="1650" u="none" cap="none" strike="noStrike">
                <a:solidFill>
                  <a:srgbClr val="334155"/>
                </a:solidFill>
                <a:latin typeface="Noto Sans KR"/>
                <a:ea typeface="Noto Sans KR"/>
                <a:cs typeface="Noto Sans KR"/>
                <a:sym typeface="Noto Sans KR"/>
              </a:rPr>
              <a:t>.</a:t>
            </a:r>
            <a:endParaRPr/>
          </a:p>
        </p:txBody>
      </p:sp>
      <p:sp>
        <p:nvSpPr>
          <p:cNvPr id="255" name="Google Shape;255;p24"/>
          <p:cNvSpPr txBox="1"/>
          <p:nvPr/>
        </p:nvSpPr>
        <p:spPr>
          <a:xfrm>
            <a:off x="6772275" y="4626322"/>
            <a:ext cx="4480560" cy="3619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100" u="none" cap="none" strike="noStrike">
                <a:solidFill>
                  <a:srgbClr val="0F0F70"/>
                </a:solidFill>
                <a:latin typeface="Merriweather"/>
                <a:ea typeface="Merriweather"/>
                <a:cs typeface="Merriweather"/>
                <a:sym typeface="Merriweather"/>
              </a:rPr>
              <a:t>레거시 월 (Legacy Wall)</a:t>
            </a:r>
            <a:endParaRPr/>
          </a:p>
        </p:txBody>
      </p:sp>
      <p:sp>
        <p:nvSpPr>
          <p:cNvPr id="256" name="Google Shape;256;p24"/>
          <p:cNvSpPr txBox="1"/>
          <p:nvPr/>
        </p:nvSpPr>
        <p:spPr>
          <a:xfrm>
            <a:off x="6772275" y="5131147"/>
            <a:ext cx="4267200" cy="63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650" u="none" cap="none" strike="noStrike">
                <a:solidFill>
                  <a:srgbClr val="334155"/>
                </a:solidFill>
                <a:latin typeface="Noto Sans KR"/>
                <a:ea typeface="Noto Sans KR"/>
                <a:cs typeface="Noto Sans KR"/>
                <a:sym typeface="Noto Sans KR"/>
              </a:rPr>
              <a:t>소액 기부자부터 평생 후원자까지 모든 동문의 헌신을 기록하는 하이테크 디지털 명예의 전당.</a:t>
            </a:r>
            <a:endParaRPr/>
          </a:p>
        </p:txBody>
      </p:sp>
      <p:pic>
        <p:nvPicPr>
          <p:cNvPr id="257" name="Google Shape;257;p24"/>
          <p:cNvPicPr preferRelativeResize="0"/>
          <p:nvPr/>
        </p:nvPicPr>
        <p:blipFill rotWithShape="1">
          <a:blip r:embed="rId7">
            <a:alphaModFix/>
          </a:blip>
          <a:srcRect b="17362" l="0" r="0" t="17681"/>
          <a:stretch/>
        </p:blipFill>
        <p:spPr>
          <a:xfrm>
            <a:off x="1086600" y="1625950"/>
            <a:ext cx="4399058" cy="285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8" name="Google Shape;258;p24"/>
          <p:cNvPicPr preferRelativeResize="0"/>
          <p:nvPr/>
        </p:nvPicPr>
        <p:blipFill rotWithShape="1">
          <a:blip r:embed="rId8">
            <a:alphaModFix/>
          </a:blip>
          <a:srcRect b="15592" l="0" r="0" t="21303"/>
          <a:stretch/>
        </p:blipFill>
        <p:spPr>
          <a:xfrm>
            <a:off x="6706350" y="1592088"/>
            <a:ext cx="4399050" cy="28913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DFCF0"/>
        </a:solidFill>
      </p:bgPr>
    </p:bg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.png" id="263" name="Google Shape;263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64" name="Google Shape;264;p25"/>
          <p:cNvSpPr txBox="1"/>
          <p:nvPr/>
        </p:nvSpPr>
        <p:spPr>
          <a:xfrm>
            <a:off x="762000" y="2173783"/>
            <a:ext cx="9067800" cy="191988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en-US" sz="3600" u="none" cap="none" strike="noStrike">
                <a:solidFill>
                  <a:srgbClr val="0F0F70"/>
                </a:solidFill>
                <a:latin typeface="Noto Sans KR"/>
                <a:ea typeface="Noto Sans KR"/>
                <a:cs typeface="Noto Sans KR"/>
                <a:sym typeface="Noto Sans KR"/>
              </a:rPr>
              <a:t> "서울대학교의 미래를 예측하는 가장 좋은 방법은, 바로 이곳 미국에서 우리가 직접 그 미래를 만드는 것입니다." </a:t>
            </a:r>
            <a:endParaRPr/>
          </a:p>
        </p:txBody>
      </p:sp>
      <p:sp>
        <p:nvSpPr>
          <p:cNvPr id="265" name="Google Shape;265;p25"/>
          <p:cNvSpPr txBox="1"/>
          <p:nvPr/>
        </p:nvSpPr>
        <p:spPr>
          <a:xfrm>
            <a:off x="2979465" y="4606041"/>
            <a:ext cx="46329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2100" u="none" cap="none" strike="noStrike">
                <a:solidFill>
                  <a:srgbClr val="C5A059"/>
                </a:solidFill>
                <a:latin typeface="Noto Sans KR"/>
                <a:ea typeface="Noto Sans KR"/>
                <a:cs typeface="Noto Sans KR"/>
                <a:sym typeface="Noto Sans KR"/>
              </a:rPr>
              <a:t>— ONE SNU, ONE GLOBAL FUTURE</a:t>
            </a:r>
            <a:endParaRPr/>
          </a:p>
        </p:txBody>
      </p:sp>
      <p:sp>
        <p:nvSpPr>
          <p:cNvPr id="266" name="Google Shape;266;p25"/>
          <p:cNvSpPr txBox="1"/>
          <p:nvPr/>
        </p:nvSpPr>
        <p:spPr>
          <a:xfrm>
            <a:off x="381000" y="1792783"/>
            <a:ext cx="380702" cy="13144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en-US" sz="9000" u="none" cap="none" strike="noStrike">
                <a:solidFill>
                  <a:srgbClr val="0F0F70"/>
                </a:solidFill>
                <a:latin typeface="Noto Sans KR"/>
                <a:ea typeface="Noto Sans KR"/>
                <a:cs typeface="Noto Sans KR"/>
                <a:sym typeface="Noto Sans KR"/>
              </a:rPr>
              <a:t>“</a:t>
            </a:r>
            <a:endParaRPr/>
          </a:p>
        </p:txBody>
      </p:sp>
      <p:pic>
        <p:nvPicPr>
          <p:cNvPr descr="image.png" id="267" name="Google Shape;267;p2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957787" y="734857"/>
            <a:ext cx="676275" cy="762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DFCF0"/>
        </a:solidFill>
      </p:bgPr>
    </p:bg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.png" id="272" name="Google Shape;272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73" name="Google Shape;273;p26"/>
          <p:cNvSpPr txBox="1"/>
          <p:nvPr/>
        </p:nvSpPr>
        <p:spPr>
          <a:xfrm>
            <a:off x="952500" y="571500"/>
            <a:ext cx="11001375" cy="4609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996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300" u="none" cap="none" strike="noStrike">
                <a:solidFill>
                  <a:srgbClr val="0F0F70"/>
                </a:solidFill>
                <a:latin typeface="Merriweather"/>
                <a:ea typeface="Merriweather"/>
                <a:cs typeface="Merriweather"/>
                <a:sym typeface="Merriweather"/>
              </a:rPr>
              <a:t>다음 단계 및 이사회 실행 계획</a:t>
            </a:r>
            <a:endParaRPr/>
          </a:p>
        </p:txBody>
      </p:sp>
      <p:sp>
        <p:nvSpPr>
          <p:cNvPr id="274" name="Google Shape;274;p26"/>
          <p:cNvSpPr/>
          <p:nvPr/>
        </p:nvSpPr>
        <p:spPr>
          <a:xfrm>
            <a:off x="762000" y="571500"/>
            <a:ext cx="95250" cy="460920"/>
          </a:xfrm>
          <a:prstGeom prst="rect">
            <a:avLst/>
          </a:prstGeom>
          <a:solidFill>
            <a:srgbClr val="C5A059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5" name="Google Shape;275;p26"/>
          <p:cNvSpPr txBox="1"/>
          <p:nvPr/>
        </p:nvSpPr>
        <p:spPr>
          <a:xfrm>
            <a:off x="1143000" y="2787848"/>
            <a:ext cx="102870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800" u="none" cap="none" strike="noStrike">
                <a:solidFill>
                  <a:srgbClr val="334155"/>
                </a:solidFill>
                <a:latin typeface="Noto Sans KR"/>
                <a:ea typeface="Noto Sans KR"/>
                <a:cs typeface="Noto Sans KR"/>
                <a:sym typeface="Noto Sans KR"/>
              </a:rPr>
              <a:t>이사회 전원 참여:</a:t>
            </a:r>
            <a:r>
              <a:rPr b="0" i="0" lang="en-US" sz="1800" u="none" cap="none" strike="noStrike">
                <a:solidFill>
                  <a:srgbClr val="334155"/>
                </a:solidFill>
                <a:latin typeface="Noto Sans KR"/>
                <a:ea typeface="Noto Sans KR"/>
                <a:cs typeface="Noto Sans KR"/>
                <a:sym typeface="Noto Sans KR"/>
              </a:rPr>
              <a:t> 리더십 단계(Leadership Phase) 개시를 위한 전원 참여 촉구</a:t>
            </a:r>
            <a:endParaRPr/>
          </a:p>
        </p:txBody>
      </p:sp>
      <p:sp>
        <p:nvSpPr>
          <p:cNvPr id="276" name="Google Shape;276;p26"/>
          <p:cNvSpPr txBox="1"/>
          <p:nvPr/>
        </p:nvSpPr>
        <p:spPr>
          <a:xfrm>
            <a:off x="1143000" y="3368873"/>
            <a:ext cx="102870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800" u="none" cap="none" strike="noStrike">
                <a:solidFill>
                  <a:srgbClr val="334155"/>
                </a:solidFill>
                <a:latin typeface="Noto Sans KR"/>
                <a:ea typeface="Noto Sans KR"/>
                <a:cs typeface="Noto Sans KR"/>
                <a:sym typeface="Noto Sans KR"/>
              </a:rPr>
              <a:t>캠페인 위원회 승인:</a:t>
            </a:r>
            <a:r>
              <a:rPr b="0" i="0" lang="en-US" sz="1800" u="none" cap="none" strike="noStrike">
                <a:solidFill>
                  <a:srgbClr val="334155"/>
                </a:solidFill>
                <a:latin typeface="Noto Sans KR"/>
                <a:ea typeface="Noto Sans KR"/>
                <a:cs typeface="Noto Sans KR"/>
                <a:sym typeface="Noto Sans KR"/>
              </a:rPr>
              <a:t> 모금 및 부지 선정을 위한 공식 실행 기구 승인</a:t>
            </a:r>
            <a:endParaRPr/>
          </a:p>
        </p:txBody>
      </p:sp>
      <p:sp>
        <p:nvSpPr>
          <p:cNvPr id="277" name="Google Shape;277;p26"/>
          <p:cNvSpPr txBox="1"/>
          <p:nvPr/>
        </p:nvSpPr>
        <p:spPr>
          <a:xfrm>
            <a:off x="1143000" y="3949898"/>
            <a:ext cx="102870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800" u="none" cap="none" strike="noStrike">
                <a:solidFill>
                  <a:srgbClr val="334155"/>
                </a:solidFill>
                <a:latin typeface="Noto Sans KR"/>
                <a:ea typeface="Noto Sans KR"/>
                <a:cs typeface="Noto Sans KR"/>
                <a:sym typeface="Noto Sans KR"/>
              </a:rPr>
              <a:t>지역 로드쇼 일정 확정:</a:t>
            </a:r>
            <a:r>
              <a:rPr b="0" i="0" lang="en-US" sz="1800" u="none" cap="none" strike="noStrike">
                <a:solidFill>
                  <a:srgbClr val="334155"/>
                </a:solidFill>
                <a:latin typeface="Noto Sans KR"/>
                <a:ea typeface="Noto Sans KR"/>
                <a:cs typeface="Noto Sans KR"/>
                <a:sym typeface="Noto Sans KR"/>
              </a:rPr>
              <a:t> 미주 각 지부별 홍보 및 잠재 후원자 발굴 로드쇼 스케줄 수립</a:t>
            </a:r>
            <a:endParaRPr/>
          </a:p>
        </p:txBody>
      </p:sp>
      <p:sp>
        <p:nvSpPr>
          <p:cNvPr id="278" name="Google Shape;278;p26"/>
          <p:cNvSpPr txBox="1"/>
          <p:nvPr/>
        </p:nvSpPr>
        <p:spPr>
          <a:xfrm>
            <a:off x="1143000" y="4530923"/>
            <a:ext cx="102870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800" u="none" cap="none" strike="noStrike">
                <a:solidFill>
                  <a:srgbClr val="334155"/>
                </a:solidFill>
                <a:latin typeface="Noto Sans KR"/>
                <a:ea typeface="Noto Sans KR"/>
                <a:cs typeface="Noto Sans KR"/>
                <a:sym typeface="Noto Sans KR"/>
              </a:rPr>
              <a:t>잠재 후원자 아웃리치:</a:t>
            </a:r>
            <a:r>
              <a:rPr b="0" i="0" lang="en-US" sz="1800" u="none" cap="none" strike="noStrike">
                <a:solidFill>
                  <a:srgbClr val="334155"/>
                </a:solidFill>
                <a:latin typeface="Noto Sans KR"/>
                <a:ea typeface="Noto Sans KR"/>
                <a:cs typeface="Noto Sans KR"/>
                <a:sym typeface="Noto Sans KR"/>
              </a:rPr>
              <a:t> Visionary 기부 후보군 대상 전략적 접근 및 제안 단계 착수</a:t>
            </a:r>
            <a:endParaRPr/>
          </a:p>
        </p:txBody>
      </p:sp>
      <p:pic>
        <p:nvPicPr>
          <p:cNvPr descr="image.png" id="279" name="Google Shape;279;p2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62000" y="2830710"/>
            <a:ext cx="177849" cy="2571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.png" id="280" name="Google Shape;280;p2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62000" y="3411735"/>
            <a:ext cx="177849" cy="2571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.png" id="281" name="Google Shape;281;p2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62000" y="3992760"/>
            <a:ext cx="177849" cy="2571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.png" id="282" name="Google Shape;282;p26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762000" y="4573785"/>
            <a:ext cx="177849" cy="257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DFCF0"/>
        </a:solidFill>
      </p:bgPr>
    </p:bg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.png" id="287" name="Google Shape;287;p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.png" id="288" name="Google Shape;288;p2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895600" y="3900487"/>
            <a:ext cx="6400800" cy="1438275"/>
          </a:xfrm>
          <a:prstGeom prst="rect">
            <a:avLst/>
          </a:prstGeom>
          <a:noFill/>
          <a:ln>
            <a:noFill/>
          </a:ln>
        </p:spPr>
      </p:pic>
      <p:sp>
        <p:nvSpPr>
          <p:cNvPr id="289" name="Google Shape;289;p27"/>
          <p:cNvSpPr txBox="1"/>
          <p:nvPr/>
        </p:nvSpPr>
        <p:spPr>
          <a:xfrm>
            <a:off x="495300" y="1519237"/>
            <a:ext cx="11201400" cy="11620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6750" u="none" cap="none" strike="noStrike">
                <a:solidFill>
                  <a:srgbClr val="0F0F70"/>
                </a:solidFill>
                <a:latin typeface="Merriweather"/>
                <a:ea typeface="Merriweather"/>
                <a:cs typeface="Merriweather"/>
                <a:sym typeface="Merriweather"/>
              </a:rPr>
              <a:t>질의응답 (Q&amp;A)</a:t>
            </a:r>
            <a:endParaRPr/>
          </a:p>
        </p:txBody>
      </p:sp>
      <p:sp>
        <p:nvSpPr>
          <p:cNvPr id="290" name="Google Shape;290;p27"/>
          <p:cNvSpPr txBox="1"/>
          <p:nvPr/>
        </p:nvSpPr>
        <p:spPr>
          <a:xfrm>
            <a:off x="762000" y="2967037"/>
            <a:ext cx="106680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64748B"/>
                </a:solidFill>
                <a:latin typeface="Noto Sans KR"/>
                <a:ea typeface="Noto Sans KR"/>
                <a:cs typeface="Noto Sans KR"/>
                <a:sym typeface="Noto Sans KR"/>
              </a:rPr>
              <a:t>관심과 참여에 깊이 감사드립니다.</a:t>
            </a:r>
            <a:endParaRPr/>
          </a:p>
        </p:txBody>
      </p:sp>
      <p:sp>
        <p:nvSpPr>
          <p:cNvPr id="291" name="Google Shape;291;p27"/>
          <p:cNvSpPr txBox="1"/>
          <p:nvPr/>
        </p:nvSpPr>
        <p:spPr>
          <a:xfrm>
            <a:off x="3181350" y="4195762"/>
            <a:ext cx="5829300" cy="3143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650" u="none" cap="none" strike="noStrike">
                <a:solidFill>
                  <a:srgbClr val="334155"/>
                </a:solidFill>
                <a:latin typeface="Noto Sans KR"/>
                <a:ea typeface="Noto Sans KR"/>
                <a:cs typeface="Noto Sans KR"/>
                <a:sym typeface="Noto Sans KR"/>
              </a:rPr>
              <a:t>서울대학교 미주 총동창회 캠페인 위원회</a:t>
            </a:r>
            <a:endParaRPr/>
          </a:p>
        </p:txBody>
      </p:sp>
      <p:sp>
        <p:nvSpPr>
          <p:cNvPr id="292" name="Google Shape;292;p27"/>
          <p:cNvSpPr txBox="1"/>
          <p:nvPr/>
        </p:nvSpPr>
        <p:spPr>
          <a:xfrm>
            <a:off x="3181350" y="4652962"/>
            <a:ext cx="5829300" cy="2571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350" u="none" cap="none" strike="noStrike">
                <a:solidFill>
                  <a:srgbClr val="334155"/>
                </a:solidFill>
                <a:latin typeface="Noto Sans KR"/>
                <a:ea typeface="Noto Sans KR"/>
                <a:cs typeface="Noto Sans KR"/>
                <a:sym typeface="Noto Sans KR"/>
              </a:rPr>
              <a:t>www.snuaa.org | contact@snuaa.org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.png" id="93" name="Google Shape;93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71500" y="571500"/>
            <a:ext cx="11049000" cy="5715000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Google Shape;94;p14"/>
          <p:cNvSpPr txBox="1"/>
          <p:nvPr/>
        </p:nvSpPr>
        <p:spPr>
          <a:xfrm>
            <a:off x="2246575" y="2250725"/>
            <a:ext cx="76563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4800" u="none" cap="none" strike="noStrik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PART I: </a:t>
            </a:r>
            <a:r>
              <a:rPr b="1" lang="en-US" sz="48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비젼 (</a:t>
            </a:r>
            <a:r>
              <a:rPr b="1" i="0" lang="en-US" sz="4800" u="none" cap="none" strike="noStrik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THE VISION)</a:t>
            </a:r>
            <a:endParaRPr/>
          </a:p>
        </p:txBody>
      </p:sp>
      <p:sp>
        <p:nvSpPr>
          <p:cNvPr id="95" name="Google Shape;95;p14"/>
          <p:cNvSpPr/>
          <p:nvPr/>
        </p:nvSpPr>
        <p:spPr>
          <a:xfrm>
            <a:off x="5524500" y="3441352"/>
            <a:ext cx="1143000" cy="57300"/>
          </a:xfrm>
          <a:prstGeom prst="rect">
            <a:avLst/>
          </a:prstGeom>
          <a:solidFill>
            <a:srgbClr val="B39D5E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6" name="Google Shape;96;p14"/>
          <p:cNvSpPr txBox="1"/>
          <p:nvPr/>
        </p:nvSpPr>
        <p:spPr>
          <a:xfrm>
            <a:off x="3251650" y="4012850"/>
            <a:ext cx="5843100" cy="867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5994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FFFFFF"/>
                </a:solidFill>
                <a:latin typeface="Noto Sans KR"/>
                <a:ea typeface="Noto Sans KR"/>
                <a:cs typeface="Noto Sans KR"/>
                <a:sym typeface="Noto Sans KR"/>
              </a:rPr>
              <a:t>서울대학교를 세계 10대 명문 대학으로 견인</a:t>
            </a:r>
            <a:endParaRPr>
              <a:solidFill>
                <a:srgbClr val="FFFFFF"/>
              </a:solidFill>
            </a:endParaRPr>
          </a:p>
          <a:p>
            <a:pPr indent="0" lvl="0" marL="0" marR="0" rtl="0" algn="ctr">
              <a:lnSpc>
                <a:spcPct val="15994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DFCF0"/>
        </a:solidFill>
      </p:bgPr>
    </p:bg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.png" id="101" name="Google Shape;101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9125" y="-572075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.png" id="102" name="Google Shape;102;p1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52500" y="1849910"/>
            <a:ext cx="5048250" cy="3495675"/>
          </a:xfrm>
          <a:prstGeom prst="rect">
            <a:avLst/>
          </a:prstGeom>
          <a:noFill/>
          <a:ln>
            <a:noFill/>
          </a:ln>
        </p:spPr>
      </p:pic>
      <p:sp>
        <p:nvSpPr>
          <p:cNvPr id="103" name="Google Shape;103;p15"/>
          <p:cNvSpPr txBox="1"/>
          <p:nvPr/>
        </p:nvSpPr>
        <p:spPr>
          <a:xfrm>
            <a:off x="952500" y="571500"/>
            <a:ext cx="110013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996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300">
                <a:solidFill>
                  <a:srgbClr val="0F0F70"/>
                </a:solidFill>
                <a:latin typeface="Merriweather"/>
                <a:ea typeface="Merriweather"/>
                <a:cs typeface="Merriweather"/>
                <a:sym typeface="Merriweather"/>
              </a:rPr>
              <a:t>“왜?” - 서울대의 </a:t>
            </a:r>
            <a:r>
              <a:rPr b="1" i="0" lang="en-US" sz="3300" u="none" cap="none" strike="noStrike">
                <a:solidFill>
                  <a:srgbClr val="0F0F70"/>
                </a:solidFill>
                <a:latin typeface="Merriweather"/>
                <a:ea typeface="Merriweather"/>
                <a:cs typeface="Merriweather"/>
                <a:sym typeface="Merriweather"/>
              </a:rPr>
              <a:t>글로벌 사명</a:t>
            </a:r>
            <a:endParaRPr/>
          </a:p>
        </p:txBody>
      </p:sp>
      <p:sp>
        <p:nvSpPr>
          <p:cNvPr id="104" name="Google Shape;104;p15"/>
          <p:cNvSpPr/>
          <p:nvPr/>
        </p:nvSpPr>
        <p:spPr>
          <a:xfrm>
            <a:off x="762000" y="571500"/>
            <a:ext cx="95250" cy="460920"/>
          </a:xfrm>
          <a:prstGeom prst="rect">
            <a:avLst/>
          </a:prstGeom>
          <a:solidFill>
            <a:srgbClr val="C5A059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5" name="Google Shape;105;p15"/>
          <p:cNvSpPr txBox="1"/>
          <p:nvPr/>
        </p:nvSpPr>
        <p:spPr>
          <a:xfrm>
            <a:off x="1236375" y="2212560"/>
            <a:ext cx="44805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100">
                <a:solidFill>
                  <a:srgbClr val="0F0F70"/>
                </a:solidFill>
                <a:latin typeface="Merriweather"/>
                <a:ea typeface="Merriweather"/>
                <a:cs typeface="Merriweather"/>
                <a:sym typeface="Merriweather"/>
              </a:rPr>
              <a:t>3G </a:t>
            </a:r>
            <a:r>
              <a:rPr b="1" i="0" lang="en-US" sz="2100" u="none" cap="none" strike="noStrike">
                <a:solidFill>
                  <a:srgbClr val="0F0F70"/>
                </a:solidFill>
                <a:latin typeface="Merriweather"/>
                <a:ea typeface="Merriweather"/>
                <a:cs typeface="Merriweather"/>
                <a:sym typeface="Merriweather"/>
              </a:rPr>
              <a:t>전략적 비전</a:t>
            </a:r>
            <a:endParaRPr/>
          </a:p>
        </p:txBody>
      </p:sp>
      <p:sp>
        <p:nvSpPr>
          <p:cNvPr id="106" name="Google Shape;106;p15"/>
          <p:cNvSpPr txBox="1"/>
          <p:nvPr/>
        </p:nvSpPr>
        <p:spPr>
          <a:xfrm>
            <a:off x="1236375" y="2717385"/>
            <a:ext cx="4267200" cy="2360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650" u="none" cap="none" strike="noStrike">
                <a:solidFill>
                  <a:srgbClr val="334155"/>
                </a:solidFill>
                <a:latin typeface="Noto Sans KR"/>
                <a:ea typeface="Noto Sans KR"/>
                <a:cs typeface="Noto Sans KR"/>
                <a:sym typeface="Noto Sans KR"/>
              </a:rPr>
              <a:t>유홍림 총장의 3G(Global Network, Leadership, Engagement) 비전 실현을 위해 세계 혁신 생태계의 중심지에 물리적 거점이 반드시 필요합니다.</a:t>
            </a:r>
            <a:endParaRPr b="0" i="0" sz="1650" u="none" cap="none" strike="noStrike">
              <a:solidFill>
                <a:srgbClr val="334155"/>
              </a:solidFill>
              <a:latin typeface="Noto Sans KR"/>
              <a:ea typeface="Noto Sans KR"/>
              <a:cs typeface="Noto Sans KR"/>
              <a:sym typeface="Noto Sans KR"/>
            </a:endParaRPr>
          </a:p>
          <a:p>
            <a:pPr indent="-304800" lvl="0" marL="457200" rtl="0" algn="l">
              <a:lnSpc>
                <a:spcPct val="1375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b="1" lang="en-US" sz="1450">
                <a:solidFill>
                  <a:srgbClr val="334155"/>
                </a:solidFill>
                <a:latin typeface="Noto Sans KR"/>
                <a:ea typeface="Noto Sans KR"/>
                <a:cs typeface="Noto Sans KR"/>
                <a:sym typeface="Noto Sans KR"/>
              </a:rPr>
              <a:t>액셀러레이터:</a:t>
            </a:r>
            <a:r>
              <a:rPr lang="en-US" sz="1450">
                <a:solidFill>
                  <a:srgbClr val="334155"/>
                </a:solidFill>
                <a:latin typeface="Noto Sans KR"/>
                <a:ea typeface="Noto Sans KR"/>
                <a:cs typeface="Noto Sans KR"/>
                <a:sym typeface="Noto Sans KR"/>
              </a:rPr>
              <a:t> 연구자 및 스타트업의 도약대</a:t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04800" lvl="0" marL="457200" rtl="0" algn="l">
              <a:lnSpc>
                <a:spcPct val="1375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b="1" lang="en-US" sz="1450">
                <a:solidFill>
                  <a:srgbClr val="334155"/>
                </a:solidFill>
                <a:latin typeface="Noto Sans KR"/>
                <a:ea typeface="Noto Sans KR"/>
                <a:cs typeface="Noto Sans KR"/>
                <a:sym typeface="Noto Sans KR"/>
              </a:rPr>
              <a:t>교육:</a:t>
            </a:r>
            <a:r>
              <a:rPr lang="en-US" sz="1450">
                <a:solidFill>
                  <a:srgbClr val="334155"/>
                </a:solidFill>
                <a:latin typeface="Noto Sans KR"/>
                <a:ea typeface="Noto Sans KR"/>
                <a:cs typeface="Noto Sans KR"/>
                <a:sym typeface="Noto Sans KR"/>
              </a:rPr>
              <a:t> "SNU in the World"의 미국 본부</a:t>
            </a:r>
            <a:endParaRPr sz="1450">
              <a:solidFill>
                <a:srgbClr val="334155"/>
              </a:solidFill>
              <a:latin typeface="Noto Sans KR"/>
              <a:ea typeface="Noto Sans KR"/>
              <a:cs typeface="Noto Sans KR"/>
              <a:sym typeface="Noto Sans KR"/>
            </a:endParaRPr>
          </a:p>
          <a:p>
            <a:pPr indent="-304800" lvl="0" marL="457200" rtl="0" algn="l">
              <a:lnSpc>
                <a:spcPct val="1375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b="1" lang="en-US" sz="1450">
                <a:solidFill>
                  <a:srgbClr val="334155"/>
                </a:solidFill>
                <a:latin typeface="Noto Sans KR"/>
                <a:ea typeface="Noto Sans KR"/>
                <a:cs typeface="Noto Sans KR"/>
                <a:sym typeface="Noto Sans KR"/>
              </a:rPr>
              <a:t>협력:</a:t>
            </a:r>
            <a:r>
              <a:rPr lang="en-US" sz="1450">
                <a:solidFill>
                  <a:srgbClr val="334155"/>
                </a:solidFill>
                <a:latin typeface="Noto Sans KR"/>
                <a:ea typeface="Noto Sans KR"/>
                <a:cs typeface="Noto Sans KR"/>
                <a:sym typeface="Noto Sans KR"/>
              </a:rPr>
              <a:t> 미국 최고 기관과의 R&amp;D 가교</a:t>
            </a:r>
            <a:endParaRPr sz="1450">
              <a:solidFill>
                <a:srgbClr val="334155"/>
              </a:solidFill>
              <a:latin typeface="Noto Sans KR"/>
              <a:ea typeface="Noto Sans KR"/>
              <a:cs typeface="Noto Sans KR"/>
              <a:sym typeface="Noto Sans KR"/>
            </a:endParaRPr>
          </a:p>
        </p:txBody>
      </p:sp>
      <p:pic>
        <p:nvPicPr>
          <p:cNvPr id="107" name="Google Shape;107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174625" y="1451038"/>
            <a:ext cx="4293399" cy="42933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DFCF0"/>
        </a:solidFill>
      </p:bgPr>
    </p:bg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.png" id="112" name="Google Shape;112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-187225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Google Shape;113;p16"/>
          <p:cNvSpPr txBox="1"/>
          <p:nvPr/>
        </p:nvSpPr>
        <p:spPr>
          <a:xfrm>
            <a:off x="952500" y="571500"/>
            <a:ext cx="110013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996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300">
                <a:solidFill>
                  <a:srgbClr val="0F0F70"/>
                </a:solidFill>
                <a:latin typeface="Merriweather"/>
                <a:ea typeface="Merriweather"/>
                <a:cs typeface="Merriweather"/>
                <a:sym typeface="Merriweather"/>
              </a:rPr>
              <a:t>“왜?” - </a:t>
            </a:r>
            <a:r>
              <a:rPr b="1" i="0" lang="en-US" sz="3300" u="none" cap="none" strike="noStrike">
                <a:solidFill>
                  <a:srgbClr val="0F0F70"/>
                </a:solidFill>
                <a:latin typeface="Merriweather"/>
                <a:ea typeface="Merriweather"/>
                <a:cs typeface="Merriweather"/>
                <a:sym typeface="Merriweather"/>
              </a:rPr>
              <a:t>글로벌 경쟁 현황</a:t>
            </a:r>
            <a:endParaRPr/>
          </a:p>
        </p:txBody>
      </p:sp>
      <p:sp>
        <p:nvSpPr>
          <p:cNvPr id="114" name="Google Shape;114;p16"/>
          <p:cNvSpPr/>
          <p:nvPr/>
        </p:nvSpPr>
        <p:spPr>
          <a:xfrm>
            <a:off x="762000" y="571500"/>
            <a:ext cx="95250" cy="460920"/>
          </a:xfrm>
          <a:prstGeom prst="rect">
            <a:avLst/>
          </a:prstGeom>
          <a:solidFill>
            <a:srgbClr val="C5A059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115" name="Google Shape;115;p16"/>
          <p:cNvGraphicFramePr/>
          <p:nvPr/>
        </p:nvGraphicFramePr>
        <p:xfrm>
          <a:off x="762000" y="1671635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{10A2E125-0232-48F2-8519-0F95E3572C8A}</a:tableStyleId>
              </a:tblPr>
              <a:tblGrid>
                <a:gridCol w="1094625"/>
                <a:gridCol w="2286025"/>
                <a:gridCol w="4548050"/>
              </a:tblGrid>
              <a:tr h="7029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en-US" sz="1650" u="none" cap="none" strike="noStrike">
                          <a:solidFill>
                            <a:srgbClr val="FFFFFF"/>
                          </a:solidFill>
                          <a:latin typeface="Noto Sans KR"/>
                          <a:ea typeface="Noto Sans KR"/>
                          <a:cs typeface="Noto Sans KR"/>
                          <a:sym typeface="Noto Sans KR"/>
                        </a:rPr>
                        <a:t>국가</a:t>
                      </a:r>
                      <a:endParaRPr/>
                    </a:p>
                  </a:txBody>
                  <a:tcPr marT="25400" marB="25400" marR="63500" marL="6350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F0F7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en-US" sz="1650" u="none" cap="none" strike="noStrike">
                          <a:solidFill>
                            <a:srgbClr val="FFFFFF"/>
                          </a:solidFill>
                          <a:latin typeface="Noto Sans KR"/>
                          <a:ea typeface="Noto Sans KR"/>
                          <a:cs typeface="Noto Sans KR"/>
                          <a:sym typeface="Noto Sans KR"/>
                        </a:rPr>
                        <a:t>대학</a:t>
                      </a:r>
                      <a:endParaRPr/>
                    </a:p>
                  </a:txBody>
                  <a:tcPr marT="25400" marB="25400" marR="63500" marL="6350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F0F7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en-US" sz="1650" u="none" cap="none" strike="noStrike">
                          <a:solidFill>
                            <a:srgbClr val="FFFFFF"/>
                          </a:solidFill>
                          <a:latin typeface="Noto Sans KR"/>
                          <a:ea typeface="Noto Sans KR"/>
                          <a:cs typeface="Noto Sans KR"/>
                          <a:sym typeface="Noto Sans KR"/>
                        </a:rPr>
                        <a:t>미국 내 주요 거점 및 시설</a:t>
                      </a:r>
                      <a:endParaRPr/>
                    </a:p>
                  </a:txBody>
                  <a:tcPr marT="25400" marB="25400" marR="63500" marL="6350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F0F70"/>
                    </a:solidFill>
                  </a:tcPr>
                </a:tc>
              </a:tr>
              <a:tr h="7029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en-US" sz="1650" u="none" cap="none" strike="noStrike">
                          <a:solidFill>
                            <a:srgbClr val="334155"/>
                          </a:solidFill>
                          <a:latin typeface="Noto Sans KR"/>
                          <a:ea typeface="Noto Sans KR"/>
                          <a:cs typeface="Noto Sans KR"/>
                          <a:sym typeface="Noto Sans KR"/>
                        </a:rPr>
                        <a:t>한국</a:t>
                      </a:r>
                      <a:endParaRPr/>
                    </a:p>
                  </a:txBody>
                  <a:tcPr marT="25400" marB="25400" marR="63500" marL="6350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650" u="none" cap="none" strike="noStrike">
                          <a:solidFill>
                            <a:srgbClr val="334155"/>
                          </a:solidFill>
                          <a:latin typeface="Noto Sans KR"/>
                          <a:ea typeface="Noto Sans KR"/>
                          <a:cs typeface="Noto Sans KR"/>
                          <a:sym typeface="Noto Sans KR"/>
                        </a:rPr>
                        <a:t>KAIST</a:t>
                      </a:r>
                      <a:endParaRPr/>
                    </a:p>
                  </a:txBody>
                  <a:tcPr marT="25400" marB="25400" marR="63500" marL="6350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650" u="none" cap="none" strike="noStrike">
                          <a:solidFill>
                            <a:srgbClr val="334155"/>
                          </a:solidFill>
                          <a:latin typeface="Noto Sans KR"/>
                          <a:ea typeface="Noto Sans KR"/>
                          <a:cs typeface="Noto Sans KR"/>
                          <a:sym typeface="Noto Sans KR"/>
                        </a:rPr>
                        <a:t>실리콘밸리 IDIS 캠퍼스 건립</a:t>
                      </a:r>
                      <a:endParaRPr/>
                    </a:p>
                  </a:txBody>
                  <a:tcPr marT="25400" marB="25400" marR="63500" marL="6350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7029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en-US" sz="1650" u="none" cap="none" strike="noStrike">
                          <a:solidFill>
                            <a:srgbClr val="334155"/>
                          </a:solidFill>
                          <a:latin typeface="Noto Sans KR"/>
                          <a:ea typeface="Noto Sans KR"/>
                          <a:cs typeface="Noto Sans KR"/>
                          <a:sym typeface="Noto Sans KR"/>
                        </a:rPr>
                        <a:t>중국</a:t>
                      </a:r>
                      <a:endParaRPr/>
                    </a:p>
                  </a:txBody>
                  <a:tcPr marT="25400" marB="25400" marR="63500" marL="6350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AF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650" u="none" cap="none" strike="noStrike">
                          <a:solidFill>
                            <a:srgbClr val="334155"/>
                          </a:solidFill>
                          <a:latin typeface="Noto Sans KR"/>
                          <a:ea typeface="Noto Sans KR"/>
                          <a:cs typeface="Noto Sans KR"/>
                          <a:sym typeface="Noto Sans KR"/>
                        </a:rPr>
                        <a:t>칭화대학교</a:t>
                      </a:r>
                      <a:endParaRPr/>
                    </a:p>
                  </a:txBody>
                  <a:tcPr marT="25400" marB="25400" marR="63500" marL="6350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AF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650" u="none" cap="none" strike="noStrike">
                          <a:solidFill>
                            <a:srgbClr val="334155"/>
                          </a:solidFill>
                          <a:latin typeface="Noto Sans KR"/>
                          <a:ea typeface="Noto Sans KR"/>
                          <a:cs typeface="Noto Sans KR"/>
                          <a:sym typeface="Noto Sans KR"/>
                        </a:rPr>
                        <a:t>시애틀 글로벌 혁신 교류원 (GIX) 운영</a:t>
                      </a:r>
                      <a:endParaRPr/>
                    </a:p>
                  </a:txBody>
                  <a:tcPr marT="25400" marB="25400" marR="63500" marL="6350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AFC"/>
                    </a:solidFill>
                  </a:tcPr>
                </a:tc>
              </a:tr>
              <a:tr h="7029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en-US" sz="1650" u="none" cap="none" strike="noStrike">
                          <a:solidFill>
                            <a:srgbClr val="334155"/>
                          </a:solidFill>
                          <a:latin typeface="Noto Sans KR"/>
                          <a:ea typeface="Noto Sans KR"/>
                          <a:cs typeface="Noto Sans KR"/>
                          <a:sym typeface="Noto Sans KR"/>
                        </a:rPr>
                        <a:t>일본</a:t>
                      </a:r>
                      <a:endParaRPr/>
                    </a:p>
                  </a:txBody>
                  <a:tcPr marT="25400" marB="25400" marR="63500" marL="6350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50">
                          <a:solidFill>
                            <a:srgbClr val="334155"/>
                          </a:solidFill>
                          <a:latin typeface="Noto Sans KR"/>
                          <a:ea typeface="Noto Sans KR"/>
                          <a:cs typeface="Noto Sans KR"/>
                          <a:sym typeface="Noto Sans KR"/>
                        </a:rPr>
                        <a:t>동경대/</a:t>
                      </a:r>
                      <a:r>
                        <a:rPr b="0" i="0" lang="en-US" sz="1650" u="none" cap="none" strike="noStrike">
                          <a:solidFill>
                            <a:srgbClr val="334155"/>
                          </a:solidFill>
                          <a:latin typeface="Noto Sans KR"/>
                          <a:ea typeface="Noto Sans KR"/>
                          <a:cs typeface="Noto Sans KR"/>
                          <a:sym typeface="Noto Sans KR"/>
                        </a:rPr>
                        <a:t>교토대 / 와세다</a:t>
                      </a:r>
                      <a:endParaRPr/>
                    </a:p>
                  </a:txBody>
                  <a:tcPr marT="25400" marB="25400" marR="63500" marL="6350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50">
                          <a:solidFill>
                            <a:srgbClr val="334155"/>
                          </a:solidFill>
                          <a:latin typeface="Noto Sans KR"/>
                          <a:ea typeface="Noto Sans KR"/>
                          <a:cs typeface="Noto Sans KR"/>
                          <a:sym typeface="Noto Sans KR"/>
                        </a:rPr>
                        <a:t>뉴욕/</a:t>
                      </a:r>
                      <a:r>
                        <a:rPr b="0" i="0" lang="en-US" sz="1650" u="none" cap="none" strike="noStrike">
                          <a:solidFill>
                            <a:srgbClr val="334155"/>
                          </a:solidFill>
                          <a:latin typeface="Noto Sans KR"/>
                          <a:ea typeface="Noto Sans KR"/>
                          <a:cs typeface="Noto Sans KR"/>
                          <a:sym typeface="Noto Sans KR"/>
                        </a:rPr>
                        <a:t>워싱턴 DC 북미 센터 / 샌프란시스코 Waseda USA</a:t>
                      </a:r>
                      <a:endParaRPr/>
                    </a:p>
                  </a:txBody>
                  <a:tcPr marT="25400" marB="25400" marR="63500" marL="6350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7029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en-US" sz="1650" u="none" cap="none" strike="noStrike">
                          <a:solidFill>
                            <a:srgbClr val="334155"/>
                          </a:solidFill>
                          <a:latin typeface="Noto Sans KR"/>
                          <a:ea typeface="Noto Sans KR"/>
                          <a:cs typeface="Noto Sans KR"/>
                          <a:sym typeface="Noto Sans KR"/>
                        </a:rPr>
                        <a:t>싱가포르</a:t>
                      </a:r>
                      <a:endParaRPr/>
                    </a:p>
                  </a:txBody>
                  <a:tcPr marT="25400" marB="25400" marR="63500" marL="6350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AF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650" u="none" cap="none" strike="noStrike">
                          <a:solidFill>
                            <a:srgbClr val="334155"/>
                          </a:solidFill>
                          <a:latin typeface="Noto Sans KR"/>
                          <a:ea typeface="Noto Sans KR"/>
                          <a:cs typeface="Noto Sans KR"/>
                          <a:sym typeface="Noto Sans KR"/>
                        </a:rPr>
                        <a:t>싱가포르 국립대 (NUS)</a:t>
                      </a:r>
                      <a:endParaRPr/>
                    </a:p>
                  </a:txBody>
                  <a:tcPr marT="25400" marB="25400" marR="63500" marL="6350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AF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650" u="none" cap="none" strike="noStrike">
                          <a:solidFill>
                            <a:srgbClr val="334155"/>
                          </a:solidFill>
                          <a:latin typeface="Noto Sans KR"/>
                          <a:ea typeface="Noto Sans KR"/>
                          <a:cs typeface="Noto Sans KR"/>
                          <a:sym typeface="Noto Sans KR"/>
                        </a:rPr>
                        <a:t>시카고, 뉴욕, 실리콘밸리 해외 대학 (NOC) 운영</a:t>
                      </a:r>
                      <a:endParaRPr/>
                    </a:p>
                  </a:txBody>
                  <a:tcPr marT="25400" marB="25400" marR="63500" marL="6350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AFC"/>
                    </a:solidFill>
                  </a:tcPr>
                </a:tc>
              </a:tr>
            </a:tbl>
          </a:graphicData>
        </a:graphic>
      </p:graphicFrame>
      <p:sp>
        <p:nvSpPr>
          <p:cNvPr id="116" name="Google Shape;116;p16"/>
          <p:cNvSpPr/>
          <p:nvPr/>
        </p:nvSpPr>
        <p:spPr>
          <a:xfrm>
            <a:off x="762000" y="3502223"/>
            <a:ext cx="1472803" cy="9525"/>
          </a:xfrm>
          <a:prstGeom prst="rect">
            <a:avLst/>
          </a:prstGeom>
          <a:solidFill>
            <a:srgbClr val="E2E8F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7" name="Google Shape;117;p16"/>
          <p:cNvSpPr/>
          <p:nvPr/>
        </p:nvSpPr>
        <p:spPr>
          <a:xfrm>
            <a:off x="2234803" y="3502223"/>
            <a:ext cx="3075830" cy="9525"/>
          </a:xfrm>
          <a:prstGeom prst="rect">
            <a:avLst/>
          </a:prstGeom>
          <a:solidFill>
            <a:srgbClr val="E2E8F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8" name="Google Shape;118;p16"/>
          <p:cNvSpPr/>
          <p:nvPr/>
        </p:nvSpPr>
        <p:spPr>
          <a:xfrm>
            <a:off x="5310633" y="3502223"/>
            <a:ext cx="6119366" cy="9525"/>
          </a:xfrm>
          <a:prstGeom prst="rect">
            <a:avLst/>
          </a:prstGeom>
          <a:solidFill>
            <a:srgbClr val="E2E8F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9" name="Google Shape;119;p16"/>
          <p:cNvSpPr/>
          <p:nvPr/>
        </p:nvSpPr>
        <p:spPr>
          <a:xfrm>
            <a:off x="762000" y="4207073"/>
            <a:ext cx="1472803" cy="9525"/>
          </a:xfrm>
          <a:prstGeom prst="rect">
            <a:avLst/>
          </a:prstGeom>
          <a:solidFill>
            <a:srgbClr val="E2E8F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0" name="Google Shape;120;p16"/>
          <p:cNvSpPr/>
          <p:nvPr/>
        </p:nvSpPr>
        <p:spPr>
          <a:xfrm>
            <a:off x="2234803" y="4207073"/>
            <a:ext cx="3075830" cy="9525"/>
          </a:xfrm>
          <a:prstGeom prst="rect">
            <a:avLst/>
          </a:prstGeom>
          <a:solidFill>
            <a:srgbClr val="E2E8F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1" name="Google Shape;121;p16"/>
          <p:cNvSpPr/>
          <p:nvPr/>
        </p:nvSpPr>
        <p:spPr>
          <a:xfrm>
            <a:off x="5310633" y="4207073"/>
            <a:ext cx="6119366" cy="9525"/>
          </a:xfrm>
          <a:prstGeom prst="rect">
            <a:avLst/>
          </a:prstGeom>
          <a:solidFill>
            <a:srgbClr val="E2E8F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2" name="Google Shape;122;p16"/>
          <p:cNvSpPr/>
          <p:nvPr/>
        </p:nvSpPr>
        <p:spPr>
          <a:xfrm>
            <a:off x="762000" y="4911923"/>
            <a:ext cx="1472803" cy="9525"/>
          </a:xfrm>
          <a:prstGeom prst="rect">
            <a:avLst/>
          </a:prstGeom>
          <a:solidFill>
            <a:srgbClr val="E2E8F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3" name="Google Shape;123;p16"/>
          <p:cNvSpPr/>
          <p:nvPr/>
        </p:nvSpPr>
        <p:spPr>
          <a:xfrm>
            <a:off x="2234803" y="4911923"/>
            <a:ext cx="3075830" cy="9525"/>
          </a:xfrm>
          <a:prstGeom prst="rect">
            <a:avLst/>
          </a:prstGeom>
          <a:solidFill>
            <a:srgbClr val="E2E8F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4" name="Google Shape;124;p16"/>
          <p:cNvSpPr/>
          <p:nvPr/>
        </p:nvSpPr>
        <p:spPr>
          <a:xfrm>
            <a:off x="5310633" y="4911923"/>
            <a:ext cx="6119366" cy="9525"/>
          </a:xfrm>
          <a:prstGeom prst="rect">
            <a:avLst/>
          </a:prstGeom>
          <a:solidFill>
            <a:srgbClr val="E2E8F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5" name="Google Shape;125;p16"/>
          <p:cNvSpPr/>
          <p:nvPr/>
        </p:nvSpPr>
        <p:spPr>
          <a:xfrm>
            <a:off x="762000" y="5616773"/>
            <a:ext cx="1472803" cy="9525"/>
          </a:xfrm>
          <a:prstGeom prst="rect">
            <a:avLst/>
          </a:prstGeom>
          <a:solidFill>
            <a:srgbClr val="E2E8F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6" name="Google Shape;126;p16"/>
          <p:cNvSpPr/>
          <p:nvPr/>
        </p:nvSpPr>
        <p:spPr>
          <a:xfrm>
            <a:off x="2234803" y="5616773"/>
            <a:ext cx="3075830" cy="9525"/>
          </a:xfrm>
          <a:prstGeom prst="rect">
            <a:avLst/>
          </a:prstGeom>
          <a:solidFill>
            <a:srgbClr val="E2E8F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7" name="Google Shape;127;p16"/>
          <p:cNvSpPr/>
          <p:nvPr/>
        </p:nvSpPr>
        <p:spPr>
          <a:xfrm>
            <a:off x="5310633" y="5616773"/>
            <a:ext cx="6119366" cy="9525"/>
          </a:xfrm>
          <a:prstGeom prst="rect">
            <a:avLst/>
          </a:prstGeom>
          <a:solidFill>
            <a:srgbClr val="E2E8F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8" name="Google Shape;128;p1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642533" y="5028216"/>
            <a:ext cx="2078121" cy="12083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049975" y="5013502"/>
            <a:ext cx="2119570" cy="11924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Google Shape;130;p1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601083" y="3295294"/>
            <a:ext cx="2119572" cy="13724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16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9601082" y="1671625"/>
            <a:ext cx="2119572" cy="13818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DFCF0"/>
        </a:solidFill>
      </p:bgPr>
    </p:bg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.png" id="136" name="Google Shape;136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49275" y="5910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.png" id="137" name="Google Shape;137;p1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11325" y="1749624"/>
            <a:ext cx="3365450" cy="21622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.png" id="138" name="Google Shape;138;p1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437875" y="1749624"/>
            <a:ext cx="3365425" cy="21622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.png" id="139" name="Google Shape;139;p1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811325" y="4086199"/>
            <a:ext cx="3365450" cy="2298825"/>
          </a:xfrm>
          <a:prstGeom prst="rect">
            <a:avLst/>
          </a:prstGeom>
          <a:noFill/>
          <a:ln>
            <a:noFill/>
          </a:ln>
        </p:spPr>
      </p:pic>
      <p:sp>
        <p:nvSpPr>
          <p:cNvPr id="140" name="Google Shape;140;p17"/>
          <p:cNvSpPr txBox="1"/>
          <p:nvPr/>
        </p:nvSpPr>
        <p:spPr>
          <a:xfrm>
            <a:off x="952500" y="571500"/>
            <a:ext cx="11001375" cy="4609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996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300" u="none" cap="none" strike="noStrike">
                <a:solidFill>
                  <a:srgbClr val="0F0F70"/>
                </a:solidFill>
                <a:latin typeface="Merriweather"/>
                <a:ea typeface="Merriweather"/>
                <a:cs typeface="Merriweather"/>
                <a:sym typeface="Merriweather"/>
              </a:rPr>
              <a:t>주요 활동 기둥 (Key Activity Pillars)</a:t>
            </a:r>
            <a:endParaRPr/>
          </a:p>
        </p:txBody>
      </p:sp>
      <p:sp>
        <p:nvSpPr>
          <p:cNvPr id="141" name="Google Shape;141;p17"/>
          <p:cNvSpPr/>
          <p:nvPr/>
        </p:nvSpPr>
        <p:spPr>
          <a:xfrm>
            <a:off x="762000" y="571500"/>
            <a:ext cx="95250" cy="460920"/>
          </a:xfrm>
          <a:prstGeom prst="rect">
            <a:avLst/>
          </a:prstGeom>
          <a:solidFill>
            <a:srgbClr val="C5A059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2" name="Google Shape;142;p17"/>
          <p:cNvSpPr txBox="1"/>
          <p:nvPr/>
        </p:nvSpPr>
        <p:spPr>
          <a:xfrm>
            <a:off x="1699700" y="1998623"/>
            <a:ext cx="27135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100" u="none" cap="none" strike="noStrike">
                <a:solidFill>
                  <a:srgbClr val="0F0F70"/>
                </a:solidFill>
                <a:latin typeface="Merriweather"/>
                <a:ea typeface="Merriweather"/>
                <a:cs typeface="Merriweather"/>
                <a:sym typeface="Merriweather"/>
              </a:rPr>
              <a:t>기업가 정신</a:t>
            </a:r>
            <a:endParaRPr/>
          </a:p>
        </p:txBody>
      </p:sp>
      <p:sp>
        <p:nvSpPr>
          <p:cNvPr id="143" name="Google Shape;143;p17"/>
          <p:cNvSpPr txBox="1"/>
          <p:nvPr/>
        </p:nvSpPr>
        <p:spPr>
          <a:xfrm>
            <a:off x="1201800" y="2628198"/>
            <a:ext cx="2584500" cy="10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650" u="none" cap="none" strike="noStrike">
                <a:solidFill>
                  <a:srgbClr val="334155"/>
                </a:solidFill>
                <a:latin typeface="Noto Sans KR"/>
                <a:ea typeface="Noto Sans KR"/>
                <a:cs typeface="Noto Sans KR"/>
                <a:sym typeface="Noto Sans KR"/>
              </a:rPr>
              <a:t>실리콘밸리 몰입 교육 및 동문 주도 스타트업을 위한 인큐베이터 제공</a:t>
            </a:r>
            <a:endParaRPr/>
          </a:p>
        </p:txBody>
      </p:sp>
      <p:sp>
        <p:nvSpPr>
          <p:cNvPr id="144" name="Google Shape;144;p17"/>
          <p:cNvSpPr txBox="1"/>
          <p:nvPr/>
        </p:nvSpPr>
        <p:spPr>
          <a:xfrm>
            <a:off x="5350900" y="2061748"/>
            <a:ext cx="27135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100" u="none" cap="none" strike="noStrike">
                <a:solidFill>
                  <a:srgbClr val="0F0F70"/>
                </a:solidFill>
                <a:latin typeface="Merriweather"/>
                <a:ea typeface="Merriweather"/>
                <a:cs typeface="Merriweather"/>
                <a:sym typeface="Merriweather"/>
              </a:rPr>
              <a:t>동문 관계</a:t>
            </a:r>
            <a:endParaRPr/>
          </a:p>
        </p:txBody>
      </p:sp>
      <p:sp>
        <p:nvSpPr>
          <p:cNvPr id="145" name="Google Shape;145;p17"/>
          <p:cNvSpPr txBox="1"/>
          <p:nvPr/>
        </p:nvSpPr>
        <p:spPr>
          <a:xfrm>
            <a:off x="4828338" y="2569098"/>
            <a:ext cx="2584500" cy="10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650" u="none" cap="none" strike="noStrike">
                <a:solidFill>
                  <a:srgbClr val="334155"/>
                </a:solidFill>
                <a:latin typeface="Noto Sans KR"/>
                <a:ea typeface="Noto Sans KR"/>
                <a:cs typeface="Noto Sans KR"/>
                <a:sym typeface="Noto Sans KR"/>
              </a:rPr>
              <a:t>미주 전역 15,000명 이상의 동문을 연결하는 네트워크 허브 역할</a:t>
            </a:r>
            <a:endParaRPr/>
          </a:p>
        </p:txBody>
      </p:sp>
      <p:sp>
        <p:nvSpPr>
          <p:cNvPr id="146" name="Google Shape;146;p17"/>
          <p:cNvSpPr txBox="1"/>
          <p:nvPr/>
        </p:nvSpPr>
        <p:spPr>
          <a:xfrm>
            <a:off x="1724375" y="4405298"/>
            <a:ext cx="27135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100" u="none" cap="none" strike="noStrike">
                <a:solidFill>
                  <a:srgbClr val="0F0F70"/>
                </a:solidFill>
                <a:latin typeface="Merriweather"/>
                <a:ea typeface="Merriweather"/>
                <a:cs typeface="Merriweather"/>
                <a:sym typeface="Merriweather"/>
              </a:rPr>
              <a:t>연구 파트너십</a:t>
            </a:r>
            <a:endParaRPr/>
          </a:p>
        </p:txBody>
      </p:sp>
      <p:sp>
        <p:nvSpPr>
          <p:cNvPr id="147" name="Google Shape;147;p17"/>
          <p:cNvSpPr txBox="1"/>
          <p:nvPr/>
        </p:nvSpPr>
        <p:spPr>
          <a:xfrm>
            <a:off x="1201800" y="5054798"/>
            <a:ext cx="2584500" cy="10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650" u="none" cap="none" strike="noStrike">
                <a:solidFill>
                  <a:srgbClr val="334155"/>
                </a:solidFill>
                <a:latin typeface="Noto Sans KR"/>
                <a:ea typeface="Noto Sans KR"/>
                <a:cs typeface="Noto Sans KR"/>
                <a:sym typeface="Noto Sans KR"/>
              </a:rPr>
              <a:t>미국 엘리트 기관과의 공동 연구소 및 바이오-테크 협력 조정</a:t>
            </a:r>
            <a:endParaRPr/>
          </a:p>
        </p:txBody>
      </p:sp>
      <p:pic>
        <p:nvPicPr>
          <p:cNvPr descr="image.png" id="148" name="Google Shape;148;p17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201800" y="1931573"/>
            <a:ext cx="355699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.png" id="149" name="Google Shape;149;p17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4833275" y="1994711"/>
            <a:ext cx="355699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.png" id="150" name="Google Shape;150;p17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1201800" y="4338248"/>
            <a:ext cx="355699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.png" id="151" name="Google Shape;151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3125" y="21150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2" name="Google Shape;152;p17"/>
          <p:cNvSpPr txBox="1"/>
          <p:nvPr/>
        </p:nvSpPr>
        <p:spPr>
          <a:xfrm>
            <a:off x="902775" y="455600"/>
            <a:ext cx="8216700" cy="69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0996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300">
                <a:solidFill>
                  <a:srgbClr val="0F0F70"/>
                </a:solidFill>
                <a:latin typeface="Merriweather"/>
                <a:ea typeface="Merriweather"/>
                <a:cs typeface="Merriweather"/>
                <a:sym typeface="Merriweather"/>
              </a:rPr>
              <a:t>주요 핵심 기능</a:t>
            </a:r>
            <a:endParaRPr/>
          </a:p>
        </p:txBody>
      </p:sp>
      <p:sp>
        <p:nvSpPr>
          <p:cNvPr id="153" name="Google Shape;153;p17"/>
          <p:cNvSpPr/>
          <p:nvPr/>
        </p:nvSpPr>
        <p:spPr>
          <a:xfrm>
            <a:off x="762000" y="571500"/>
            <a:ext cx="95400" cy="460800"/>
          </a:xfrm>
          <a:prstGeom prst="rect">
            <a:avLst/>
          </a:prstGeom>
          <a:solidFill>
            <a:srgbClr val="C5A059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4" name="Google Shape;154;p17"/>
          <p:cNvSpPr txBox="1"/>
          <p:nvPr/>
        </p:nvSpPr>
        <p:spPr>
          <a:xfrm>
            <a:off x="615675" y="1551575"/>
            <a:ext cx="7056600" cy="497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None/>
            </a:pPr>
            <a:r>
              <a:rPr b="1" lang="en-US" sz="1850">
                <a:solidFill>
                  <a:schemeClr val="dk1"/>
                </a:solidFill>
              </a:rPr>
              <a:t>기업가 정신 및 창업 지원 (Entrepreneurship)</a:t>
            </a:r>
            <a:endParaRPr b="1" sz="185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70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dk1"/>
                </a:solidFill>
              </a:rPr>
              <a:t>학생들을 위한 **'실리콘밸리 현장 연수(Silicon Valley immersions)'**를 주선하고, 동문 주도 스타트업을 위한 **창업 보육 센터(incubators)**를 제공함.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700"/>
              </a:spcBef>
              <a:spcAft>
                <a:spcPts val="0"/>
              </a:spcAft>
              <a:buNone/>
            </a:pPr>
            <a:r>
              <a:rPr b="1" lang="en-US" sz="1850">
                <a:solidFill>
                  <a:schemeClr val="dk1"/>
                </a:solidFill>
              </a:rPr>
              <a:t>동문 네트워크 관리 (Alumni Relations)</a:t>
            </a:r>
            <a:endParaRPr b="1" sz="185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70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dk1"/>
                </a:solidFill>
              </a:rPr>
              <a:t>미국 내 거주하는 수십만 명의 아시아계 졸업생들을 위한 네트워킹 허브 역할을 하는 **'동문의 집(Alumni Houses)'**을 운영함.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700"/>
              </a:spcBef>
              <a:spcAft>
                <a:spcPts val="0"/>
              </a:spcAft>
              <a:buNone/>
            </a:pPr>
            <a:r>
              <a:rPr b="1" lang="en-US" sz="1850">
                <a:solidFill>
                  <a:schemeClr val="dk1"/>
                </a:solidFill>
              </a:rPr>
              <a:t>연구 협력 (Research Partnerships)</a:t>
            </a:r>
            <a:endParaRPr b="1" sz="185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70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dk1"/>
                </a:solidFill>
              </a:rPr>
              <a:t>미국 내 유수 기관들과 공동 연구소 설립을 조율함 (예: </a:t>
            </a:r>
            <a:r>
              <a:rPr b="1" lang="en-US">
                <a:solidFill>
                  <a:schemeClr val="dk1"/>
                </a:solidFill>
              </a:rPr>
              <a:t>GIX 연구소</a:t>
            </a:r>
            <a:r>
              <a:rPr lang="en-US">
                <a:solidFill>
                  <a:schemeClr val="dk1"/>
                </a:solidFill>
              </a:rPr>
              <a:t> 또는 </a:t>
            </a:r>
            <a:r>
              <a:rPr b="1" lang="en-US">
                <a:solidFill>
                  <a:schemeClr val="dk1"/>
                </a:solidFill>
              </a:rPr>
              <a:t>바이오 테크 협업</a:t>
            </a:r>
            <a:r>
              <a:rPr lang="en-US">
                <a:solidFill>
                  <a:schemeClr val="dk1"/>
                </a:solidFill>
              </a:rPr>
              <a:t>).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700"/>
              </a:spcBef>
              <a:spcAft>
                <a:spcPts val="0"/>
              </a:spcAft>
              <a:buNone/>
            </a:pPr>
            <a:r>
              <a:rPr b="1" lang="en-US" sz="1850">
                <a:solidFill>
                  <a:schemeClr val="dk1"/>
                </a:solidFill>
              </a:rPr>
              <a:t>글로벌 인재 모집 (Global Recruiting)</a:t>
            </a:r>
            <a:endParaRPr b="1" sz="185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700"/>
              </a:spcBef>
              <a:spcAft>
                <a:spcPts val="1700"/>
              </a:spcAft>
              <a:buNone/>
            </a:pPr>
            <a:r>
              <a:rPr lang="en-US">
                <a:solidFill>
                  <a:schemeClr val="dk1"/>
                </a:solidFill>
              </a:rPr>
              <a:t>미국 내 학생 및 체류 중인 외국인 학생들을 대상으로 </a:t>
            </a:r>
            <a:r>
              <a:rPr b="1" lang="en-US">
                <a:solidFill>
                  <a:schemeClr val="dk1"/>
                </a:solidFill>
              </a:rPr>
              <a:t>학위 과정 홍보 및 모집</a:t>
            </a:r>
            <a:r>
              <a:rPr lang="en-US">
                <a:solidFill>
                  <a:schemeClr val="dk1"/>
                </a:solidFill>
              </a:rPr>
              <a:t> 활동을 전개함.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155" name="Google Shape;155;p17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7672275" y="1374218"/>
            <a:ext cx="4731224" cy="508965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0" name="Google Shape;160;p18"/>
          <p:cNvGraphicFramePr/>
          <p:nvPr/>
        </p:nvGraphicFramePr>
        <p:xfrm>
          <a:off x="571500" y="1871662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{BAD9D44B-7725-47B4-AAC3-1893631EADE7}</a:tableStyleId>
              </a:tblPr>
              <a:tblGrid>
                <a:gridCol w="5524500"/>
                <a:gridCol w="5524500"/>
              </a:tblGrid>
              <a:tr h="100012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대학 </a:t>
                      </a:r>
                      <a:r>
                        <a:rPr b="1" i="0" lang="en-US" sz="1800" u="none" cap="none" strike="noStrike">
                          <a:solidFill>
                            <a:srgbClr val="FFFFFF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(The Hub)</a:t>
                      </a:r>
                      <a:endParaRPr/>
                    </a:p>
                  </a:txBody>
                  <a:tcPr marT="25400" marB="25400" marR="63500" marL="6350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204E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동문</a:t>
                      </a:r>
                      <a:r>
                        <a:rPr b="1" i="0" lang="en-US" sz="1800" u="none" cap="none" strike="noStrike">
                          <a:solidFill>
                            <a:srgbClr val="FFFFFF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 (The Home)</a:t>
                      </a:r>
                      <a:endParaRPr/>
                    </a:p>
                  </a:txBody>
                  <a:tcPr marT="25400" marB="25400" marR="63500" marL="6350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204E"/>
                    </a:solidFill>
                  </a:tcPr>
                </a:tc>
              </a:tr>
              <a:tr h="100012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스타트업 액셀러레이터:</a:t>
                      </a:r>
                      <a:r>
                        <a:rPr lang="en-US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서울대 출신 창업가 및 기업가를 위한 코워킹 스페이스 및 VC(벤처 캐피털) 연결.</a:t>
                      </a:r>
                      <a:endParaRPr sz="1700"/>
                    </a:p>
                  </a:txBody>
                  <a:tcPr marT="25400" marB="25400" marR="63500" marL="6350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익제큐티브 네트워킹:</a:t>
                      </a:r>
                      <a:r>
                        <a:rPr lang="en-US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전문적인 성장과 갈라 행사를 위해 설계된 고품격 이벤트 공간</a:t>
                      </a:r>
                      <a:endParaRPr sz="1700"/>
                    </a:p>
                  </a:txBody>
                  <a:tcPr marT="25400" marB="25400" marR="63500" marL="6350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00012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글로벌 클래스룸:</a:t>
                      </a:r>
                      <a:r>
                        <a:rPr lang="en-US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방문 학생, 교수진 및 연구 교류를 위한 교육 공간.</a:t>
                      </a:r>
                      <a:endParaRPr sz="1700"/>
                    </a:p>
                  </a:txBody>
                  <a:tcPr marT="25400" marB="25400" marR="63500" marL="6350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멘토링 센터:</a:t>
                      </a:r>
                      <a:r>
                        <a:rPr lang="en-US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미국 시장에 진출하는 후배들을 이끌어주는 선배들의 전용 공간.</a:t>
                      </a:r>
                      <a:endParaRPr sz="1700"/>
                    </a:p>
                  </a:txBody>
                  <a:tcPr marT="25400" marB="25400" marR="63500" marL="6350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00012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대외 협력 센터:</a:t>
                      </a:r>
                      <a:r>
                        <a:rPr lang="en-US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미국 기업 파트너십 및 R&amp;D 협업을 위한 전용 창업 관문(Portal).</a:t>
                      </a:r>
                      <a:endParaRPr sz="1700"/>
                    </a:p>
                  </a:txBody>
                  <a:tcPr marT="25400" marB="25400" marR="63500" marL="6350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레거시 월 (Legacy Wall):</a:t>
                      </a:r>
                      <a:r>
                        <a:rPr lang="en-US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동문들의 성공과 글로벌 자선 활동을 영구적으로 기념하는 전시 공간.</a:t>
                      </a:r>
                      <a:endParaRPr sz="1700"/>
                    </a:p>
                  </a:txBody>
                  <a:tcPr marT="25400" marB="25400" marR="63500" marL="6350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161" name="Google Shape;161;p18"/>
          <p:cNvSpPr txBox="1"/>
          <p:nvPr/>
        </p:nvSpPr>
        <p:spPr>
          <a:xfrm>
            <a:off x="762000" y="571500"/>
            <a:ext cx="11401500" cy="4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150">
                <a:solidFill>
                  <a:srgbClr val="00204E"/>
                </a:solidFill>
                <a:latin typeface="Poppins"/>
                <a:ea typeface="Poppins"/>
                <a:cs typeface="Poppins"/>
                <a:sym typeface="Poppins"/>
              </a:rPr>
              <a:t>이중 용도 설비</a:t>
            </a:r>
            <a:endParaRPr/>
          </a:p>
        </p:txBody>
      </p:sp>
      <p:sp>
        <p:nvSpPr>
          <p:cNvPr id="162" name="Google Shape;162;p18"/>
          <p:cNvSpPr/>
          <p:nvPr/>
        </p:nvSpPr>
        <p:spPr>
          <a:xfrm>
            <a:off x="571500" y="571500"/>
            <a:ext cx="76200" cy="600000"/>
          </a:xfrm>
          <a:prstGeom prst="rect">
            <a:avLst/>
          </a:prstGeom>
          <a:solidFill>
            <a:srgbClr val="B39D5E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DFCF0"/>
        </a:solidFill>
      </p:bgPr>
    </p:bg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.png" id="167" name="Google Shape;167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.png" id="168" name="Google Shape;168;p1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381750" y="1968698"/>
            <a:ext cx="5048250" cy="381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69" name="Google Shape;169;p19"/>
          <p:cNvSpPr txBox="1"/>
          <p:nvPr/>
        </p:nvSpPr>
        <p:spPr>
          <a:xfrm>
            <a:off x="952500" y="571500"/>
            <a:ext cx="11001375" cy="4609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996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300" u="none" cap="none" strike="noStrike">
                <a:solidFill>
                  <a:srgbClr val="0F0F70"/>
                </a:solidFill>
                <a:latin typeface="Merriweather"/>
                <a:ea typeface="Merriweather"/>
                <a:cs typeface="Merriweather"/>
                <a:sym typeface="Merriweather"/>
              </a:rPr>
              <a:t>전략적 요충지: 왜 로스앤젤레스인가?</a:t>
            </a:r>
            <a:endParaRPr/>
          </a:p>
        </p:txBody>
      </p:sp>
      <p:sp>
        <p:nvSpPr>
          <p:cNvPr id="170" name="Google Shape;170;p19"/>
          <p:cNvSpPr/>
          <p:nvPr/>
        </p:nvSpPr>
        <p:spPr>
          <a:xfrm>
            <a:off x="762000" y="571500"/>
            <a:ext cx="95250" cy="460920"/>
          </a:xfrm>
          <a:prstGeom prst="rect">
            <a:avLst/>
          </a:prstGeom>
          <a:solidFill>
            <a:srgbClr val="C5A059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1" name="Google Shape;171;p19"/>
          <p:cNvSpPr txBox="1"/>
          <p:nvPr/>
        </p:nvSpPr>
        <p:spPr>
          <a:xfrm>
            <a:off x="762000" y="1968700"/>
            <a:ext cx="5619600" cy="63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650" u="none" cap="none" strike="noStrike">
                <a:solidFill>
                  <a:srgbClr val="334155"/>
                </a:solidFill>
                <a:latin typeface="Noto Sans KR"/>
                <a:ea typeface="Noto Sans KR"/>
                <a:cs typeface="Noto Sans KR"/>
                <a:sym typeface="Noto Sans KR"/>
              </a:rPr>
              <a:t>압도적 동문 밀도:</a:t>
            </a:r>
            <a:r>
              <a:rPr b="0" i="0" lang="en-US" sz="1650" u="none" cap="none" strike="noStrike">
                <a:solidFill>
                  <a:srgbClr val="334155"/>
                </a:solidFill>
                <a:latin typeface="Noto Sans KR"/>
                <a:ea typeface="Noto Sans KR"/>
                <a:cs typeface="Noto Sans KR"/>
                <a:sym typeface="Noto Sans KR"/>
              </a:rPr>
              <a:t> 미주 총동창회 회원의 40% 이상이 남부 캘리포니아에 거주하며 거대한 지원 시스템을 형성.</a:t>
            </a:r>
            <a:endParaRPr/>
          </a:p>
        </p:txBody>
      </p:sp>
      <p:sp>
        <p:nvSpPr>
          <p:cNvPr id="172" name="Google Shape;172;p19"/>
          <p:cNvSpPr txBox="1"/>
          <p:nvPr/>
        </p:nvSpPr>
        <p:spPr>
          <a:xfrm>
            <a:off x="762083" y="3455275"/>
            <a:ext cx="5619600" cy="63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650" u="none" cap="none" strike="noStrike">
                <a:solidFill>
                  <a:srgbClr val="334155"/>
                </a:solidFill>
                <a:latin typeface="Noto Sans KR"/>
                <a:ea typeface="Noto Sans KR"/>
                <a:cs typeface="Noto Sans KR"/>
                <a:sym typeface="Noto Sans KR"/>
              </a:rPr>
              <a:t>문화 및 경제적 시너지:</a:t>
            </a:r>
            <a:r>
              <a:rPr b="0" i="0" lang="en-US" sz="1650" u="none" cap="none" strike="noStrike">
                <a:solidFill>
                  <a:srgbClr val="334155"/>
                </a:solidFill>
                <a:latin typeface="Noto Sans KR"/>
                <a:ea typeface="Noto Sans KR"/>
                <a:cs typeface="Noto Sans KR"/>
                <a:sym typeface="Noto Sans KR"/>
              </a:rPr>
              <a:t> K-컬처의 관문이자 실리콘 비치, 항공우주, 핀테크 허브와의 인접성을 갖추고 있</a:t>
            </a:r>
            <a:r>
              <a:rPr lang="en-US" sz="1650">
                <a:solidFill>
                  <a:srgbClr val="334155"/>
                </a:solidFill>
                <a:latin typeface="Noto Sans KR"/>
                <a:ea typeface="Noto Sans KR"/>
                <a:cs typeface="Noto Sans KR"/>
                <a:sym typeface="Noto Sans KR"/>
              </a:rPr>
              <a:t>음</a:t>
            </a:r>
            <a:r>
              <a:rPr b="0" i="0" lang="en-US" sz="1650" u="none" cap="none" strike="noStrike">
                <a:solidFill>
                  <a:srgbClr val="334155"/>
                </a:solidFill>
                <a:latin typeface="Noto Sans KR"/>
                <a:ea typeface="Noto Sans KR"/>
                <a:cs typeface="Noto Sans KR"/>
                <a:sym typeface="Noto Sans KR"/>
              </a:rPr>
              <a:t>.</a:t>
            </a:r>
            <a:endParaRPr/>
          </a:p>
        </p:txBody>
      </p:sp>
      <p:sp>
        <p:nvSpPr>
          <p:cNvPr id="173" name="Google Shape;173;p19"/>
          <p:cNvSpPr txBox="1"/>
          <p:nvPr/>
        </p:nvSpPr>
        <p:spPr>
          <a:xfrm>
            <a:off x="762083" y="4636375"/>
            <a:ext cx="5619600" cy="63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650" u="none" cap="none" strike="noStrike">
                <a:solidFill>
                  <a:srgbClr val="334155"/>
                </a:solidFill>
                <a:latin typeface="Noto Sans KR"/>
                <a:ea typeface="Noto Sans KR"/>
                <a:cs typeface="Noto Sans KR"/>
                <a:sym typeface="Noto Sans KR"/>
              </a:rPr>
              <a:t>동문의 집 (Home):</a:t>
            </a:r>
            <a:r>
              <a:rPr b="0" i="0" lang="en-US" sz="1650" u="none" cap="none" strike="noStrike">
                <a:solidFill>
                  <a:srgbClr val="334155"/>
                </a:solidFill>
                <a:latin typeface="Noto Sans KR"/>
                <a:ea typeface="Noto Sans KR"/>
                <a:cs typeface="Noto Sans KR"/>
                <a:sym typeface="Noto Sans KR"/>
              </a:rPr>
              <a:t> 멘토링, 전문 네트워킹 및 동창회 활동의 영구적 본부 역할을 수행.</a:t>
            </a:r>
            <a:endParaRPr/>
          </a:p>
        </p:txBody>
      </p:sp>
      <p:pic>
        <p:nvPicPr>
          <p:cNvPr id="174" name="Google Shape;174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219425" y="1467802"/>
            <a:ext cx="4397776" cy="49994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DFCF0"/>
        </a:solidFill>
      </p:bgPr>
    </p:bg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.png" id="179" name="Google Shape;179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80" name="Google Shape;180;p20"/>
          <p:cNvSpPr txBox="1"/>
          <p:nvPr/>
        </p:nvSpPr>
        <p:spPr>
          <a:xfrm>
            <a:off x="1239924" y="1747837"/>
            <a:ext cx="9712151" cy="7048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4800" u="none" cap="none" strike="noStrike">
                <a:solidFill>
                  <a:srgbClr val="C5A059"/>
                </a:solidFill>
                <a:latin typeface="Merriweather"/>
                <a:ea typeface="Merriweather"/>
                <a:cs typeface="Merriweather"/>
                <a:sym typeface="Merriweather"/>
              </a:rPr>
              <a:t>PART II</a:t>
            </a:r>
            <a:endParaRPr/>
          </a:p>
        </p:txBody>
      </p:sp>
      <p:sp>
        <p:nvSpPr>
          <p:cNvPr id="181" name="Google Shape;181;p20"/>
          <p:cNvSpPr txBox="1"/>
          <p:nvPr/>
        </p:nvSpPr>
        <p:spPr>
          <a:xfrm>
            <a:off x="1239924" y="2643187"/>
            <a:ext cx="9712151" cy="1028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6000" u="none" cap="none" strike="noStrike">
                <a:solidFill>
                  <a:srgbClr val="0F0F70"/>
                </a:solidFill>
                <a:latin typeface="Merriweather"/>
                <a:ea typeface="Merriweather"/>
                <a:cs typeface="Merriweather"/>
                <a:sym typeface="Merriweather"/>
              </a:rPr>
              <a:t>실행 계획 (ACTION PLAN)</a:t>
            </a:r>
            <a:endParaRPr/>
          </a:p>
        </p:txBody>
      </p:sp>
      <p:sp>
        <p:nvSpPr>
          <p:cNvPr id="182" name="Google Shape;182;p20"/>
          <p:cNvSpPr/>
          <p:nvPr/>
        </p:nvSpPr>
        <p:spPr>
          <a:xfrm>
            <a:off x="5381625" y="4052887"/>
            <a:ext cx="1428750" cy="76200"/>
          </a:xfrm>
          <a:prstGeom prst="rect">
            <a:avLst/>
          </a:prstGeom>
          <a:solidFill>
            <a:srgbClr val="C5A059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3" name="Google Shape;183;p20"/>
          <p:cNvSpPr txBox="1"/>
          <p:nvPr/>
        </p:nvSpPr>
        <p:spPr>
          <a:xfrm>
            <a:off x="1471166" y="4510087"/>
            <a:ext cx="9249667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334155"/>
                </a:solidFill>
                <a:latin typeface="Noto Sans KR"/>
                <a:ea typeface="Noto Sans KR"/>
                <a:cs typeface="Noto Sans KR"/>
                <a:sym typeface="Noto Sans KR"/>
              </a:rPr>
              <a:t>전략적 비전에서 영구적인 현실로의 전환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DFCF0"/>
        </a:solidFill>
      </p:bgPr>
    </p:bg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21"/>
          <p:cNvSpPr txBox="1"/>
          <p:nvPr/>
        </p:nvSpPr>
        <p:spPr>
          <a:xfrm>
            <a:off x="952500" y="571500"/>
            <a:ext cx="110013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996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300">
                <a:solidFill>
                  <a:srgbClr val="0F0F70"/>
                </a:solidFill>
                <a:latin typeface="Merriweather"/>
                <a:ea typeface="Merriweather"/>
                <a:cs typeface="Merriweather"/>
                <a:sym typeface="Merriweather"/>
              </a:rPr>
              <a:t>재정</a:t>
            </a:r>
            <a:r>
              <a:rPr b="1" i="0" lang="en-US" sz="3300" u="none" cap="none" strike="noStrike">
                <a:solidFill>
                  <a:srgbClr val="0F0F70"/>
                </a:solidFill>
                <a:latin typeface="Merriweather"/>
                <a:ea typeface="Merriweather"/>
                <a:cs typeface="Merriweather"/>
                <a:sym typeface="Merriweather"/>
              </a:rPr>
              <a:t> 로드맵: 2</a:t>
            </a:r>
            <a:r>
              <a:rPr b="1" lang="en-US" sz="3300">
                <a:solidFill>
                  <a:srgbClr val="0F0F70"/>
                </a:solidFill>
                <a:latin typeface="Merriweather"/>
                <a:ea typeface="Merriweather"/>
                <a:cs typeface="Merriweather"/>
                <a:sym typeface="Merriweather"/>
              </a:rPr>
              <a:t>년 내 $15M </a:t>
            </a:r>
            <a:endParaRPr/>
          </a:p>
        </p:txBody>
      </p:sp>
      <p:sp>
        <p:nvSpPr>
          <p:cNvPr id="189" name="Google Shape;189;p21"/>
          <p:cNvSpPr/>
          <p:nvPr/>
        </p:nvSpPr>
        <p:spPr>
          <a:xfrm>
            <a:off x="762000" y="571500"/>
            <a:ext cx="95250" cy="460920"/>
          </a:xfrm>
          <a:prstGeom prst="rect">
            <a:avLst/>
          </a:prstGeom>
          <a:solidFill>
            <a:srgbClr val="C5A059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0" name="Google Shape;190;p21"/>
          <p:cNvSpPr/>
          <p:nvPr/>
        </p:nvSpPr>
        <p:spPr>
          <a:xfrm>
            <a:off x="857238" y="1440035"/>
            <a:ext cx="10668000" cy="38100"/>
          </a:xfrm>
          <a:prstGeom prst="rect">
            <a:avLst/>
          </a:prstGeom>
          <a:solidFill>
            <a:srgbClr val="C5A059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1" name="Google Shape;191;p21"/>
          <p:cNvSpPr txBox="1"/>
          <p:nvPr/>
        </p:nvSpPr>
        <p:spPr>
          <a:xfrm>
            <a:off x="728598" y="3739354"/>
            <a:ext cx="2434200" cy="2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800" u="none" cap="none" strike="noStrike">
                <a:solidFill>
                  <a:srgbClr val="0F0F70"/>
                </a:solidFill>
                <a:latin typeface="Merriweather"/>
                <a:ea typeface="Merriweather"/>
                <a:cs typeface="Merriweather"/>
                <a:sym typeface="Merriweather"/>
              </a:rPr>
              <a:t>Leadership Phase</a:t>
            </a:r>
            <a:endParaRPr/>
          </a:p>
        </p:txBody>
      </p:sp>
      <p:sp>
        <p:nvSpPr>
          <p:cNvPr id="192" name="Google Shape;192;p21"/>
          <p:cNvSpPr txBox="1"/>
          <p:nvPr/>
        </p:nvSpPr>
        <p:spPr>
          <a:xfrm>
            <a:off x="728588" y="4081760"/>
            <a:ext cx="2667000" cy="952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7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650" u="none" cap="none" strike="noStrike">
                <a:solidFill>
                  <a:srgbClr val="334155"/>
                </a:solidFill>
                <a:latin typeface="Noto Sans KR"/>
                <a:ea typeface="Noto Sans KR"/>
                <a:cs typeface="Noto Sans KR"/>
                <a:sym typeface="Noto Sans KR"/>
              </a:rPr>
              <a:t>20</a:t>
            </a:r>
            <a:r>
              <a:rPr b="1" lang="en-US" sz="1650">
                <a:solidFill>
                  <a:srgbClr val="334155"/>
                </a:solidFill>
                <a:latin typeface="Noto Sans KR"/>
                <a:ea typeface="Noto Sans KR"/>
                <a:cs typeface="Noto Sans KR"/>
                <a:sym typeface="Noto Sans KR"/>
              </a:rPr>
              <a:t>26</a:t>
            </a:r>
            <a:b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0" i="0" lang="en-US" sz="1650" u="none" cap="none" strike="noStrike">
                <a:solidFill>
                  <a:srgbClr val="334155"/>
                </a:solidFill>
                <a:latin typeface="Noto Sans KR"/>
                <a:ea typeface="Noto Sans KR"/>
                <a:cs typeface="Noto Sans KR"/>
                <a:sym typeface="Noto Sans KR"/>
              </a:rPr>
              <a:t> Visionary 기부자 대상</a:t>
            </a:r>
            <a:b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0" i="0" lang="en-US" sz="1650" u="none" cap="none" strike="noStrike">
                <a:solidFill>
                  <a:srgbClr val="334155"/>
                </a:solidFill>
                <a:latin typeface="Noto Sans KR"/>
                <a:ea typeface="Noto Sans KR"/>
                <a:cs typeface="Noto Sans KR"/>
                <a:sym typeface="Noto Sans KR"/>
              </a:rPr>
              <a:t> 조용한 모금 (목표액 50%)</a:t>
            </a:r>
            <a:endParaRPr/>
          </a:p>
        </p:txBody>
      </p:sp>
      <p:sp>
        <p:nvSpPr>
          <p:cNvPr id="193" name="Google Shape;193;p21"/>
          <p:cNvSpPr txBox="1"/>
          <p:nvPr/>
        </p:nvSpPr>
        <p:spPr>
          <a:xfrm>
            <a:off x="3328913" y="3729335"/>
            <a:ext cx="2800500" cy="2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800" u="none" cap="none" strike="noStrike">
                <a:solidFill>
                  <a:srgbClr val="0F0F70"/>
                </a:solidFill>
                <a:latin typeface="Merriweather"/>
                <a:ea typeface="Merriweather"/>
                <a:cs typeface="Merriweather"/>
                <a:sym typeface="Merriweather"/>
              </a:rPr>
              <a:t>Public Launch</a:t>
            </a:r>
            <a:endParaRPr/>
          </a:p>
        </p:txBody>
      </p:sp>
      <p:sp>
        <p:nvSpPr>
          <p:cNvPr id="194" name="Google Shape;194;p21"/>
          <p:cNvSpPr txBox="1"/>
          <p:nvPr/>
        </p:nvSpPr>
        <p:spPr>
          <a:xfrm>
            <a:off x="3395588" y="4081760"/>
            <a:ext cx="2667000" cy="952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7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650" u="none" cap="none" strike="noStrike">
                <a:solidFill>
                  <a:srgbClr val="334155"/>
                </a:solidFill>
                <a:latin typeface="Noto Sans KR"/>
                <a:ea typeface="Noto Sans KR"/>
                <a:cs typeface="Noto Sans KR"/>
                <a:sym typeface="Noto Sans KR"/>
              </a:rPr>
              <a:t>2026</a:t>
            </a:r>
            <a:b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0" i="0" lang="en-US" sz="1650" u="none" cap="none" strike="noStrike">
                <a:solidFill>
                  <a:srgbClr val="334155"/>
                </a:solidFill>
                <a:latin typeface="Noto Sans KR"/>
                <a:ea typeface="Noto Sans KR"/>
                <a:cs typeface="Noto Sans KR"/>
                <a:sym typeface="Noto Sans KR"/>
              </a:rPr>
              <a:t> 미주 지역 로드쇼 및</a:t>
            </a:r>
            <a:b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0" i="0" lang="en-US" sz="1650" u="none" cap="none" strike="noStrike">
                <a:solidFill>
                  <a:srgbClr val="334155"/>
                </a:solidFill>
                <a:latin typeface="Noto Sans KR"/>
                <a:ea typeface="Noto Sans KR"/>
                <a:cs typeface="Noto Sans KR"/>
                <a:sym typeface="Noto Sans KR"/>
              </a:rPr>
              <a:t> LA 부지 최종 선정</a:t>
            </a:r>
            <a:endParaRPr/>
          </a:p>
        </p:txBody>
      </p:sp>
      <p:sp>
        <p:nvSpPr>
          <p:cNvPr id="195" name="Google Shape;195;p21"/>
          <p:cNvSpPr txBox="1"/>
          <p:nvPr/>
        </p:nvSpPr>
        <p:spPr>
          <a:xfrm>
            <a:off x="5995913" y="3729335"/>
            <a:ext cx="2800500" cy="2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800" u="none" cap="none" strike="noStrike">
                <a:solidFill>
                  <a:srgbClr val="0F0F70"/>
                </a:solidFill>
                <a:latin typeface="Merriweather"/>
                <a:ea typeface="Merriweather"/>
                <a:cs typeface="Merriweather"/>
                <a:sym typeface="Merriweather"/>
              </a:rPr>
              <a:t>Renovation</a:t>
            </a:r>
            <a:endParaRPr/>
          </a:p>
        </p:txBody>
      </p:sp>
      <p:sp>
        <p:nvSpPr>
          <p:cNvPr id="196" name="Google Shape;196;p21"/>
          <p:cNvSpPr txBox="1"/>
          <p:nvPr/>
        </p:nvSpPr>
        <p:spPr>
          <a:xfrm>
            <a:off x="6062588" y="4081760"/>
            <a:ext cx="2667000" cy="952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7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650" u="none" cap="none" strike="noStrike">
                <a:solidFill>
                  <a:srgbClr val="334155"/>
                </a:solidFill>
                <a:latin typeface="Noto Sans KR"/>
                <a:ea typeface="Noto Sans KR"/>
                <a:cs typeface="Noto Sans KR"/>
                <a:sym typeface="Noto Sans KR"/>
              </a:rPr>
              <a:t>202</a:t>
            </a:r>
            <a:r>
              <a:rPr b="1" lang="en-US" sz="1650">
                <a:solidFill>
                  <a:srgbClr val="334155"/>
                </a:solidFill>
                <a:latin typeface="Noto Sans KR"/>
                <a:ea typeface="Noto Sans KR"/>
                <a:cs typeface="Noto Sans KR"/>
                <a:sym typeface="Noto Sans KR"/>
              </a:rPr>
              <a:t>7</a:t>
            </a:r>
            <a:b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0" i="0" lang="en-US" sz="1650" u="none" cap="none" strike="noStrike">
                <a:solidFill>
                  <a:srgbClr val="334155"/>
                </a:solidFill>
                <a:latin typeface="Noto Sans KR"/>
                <a:ea typeface="Noto Sans KR"/>
                <a:cs typeface="Noto Sans KR"/>
                <a:sym typeface="Noto Sans KR"/>
              </a:rPr>
              <a:t> 시설 설계 확정 및</a:t>
            </a:r>
            <a:b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0" i="0" lang="en-US" sz="1650" u="none" cap="none" strike="noStrike">
                <a:solidFill>
                  <a:srgbClr val="334155"/>
                </a:solidFill>
                <a:latin typeface="Noto Sans KR"/>
                <a:ea typeface="Noto Sans KR"/>
                <a:cs typeface="Noto Sans KR"/>
                <a:sym typeface="Noto Sans KR"/>
              </a:rPr>
              <a:t> 인테리어/기술 통합</a:t>
            </a:r>
            <a:endParaRPr/>
          </a:p>
        </p:txBody>
      </p:sp>
      <p:sp>
        <p:nvSpPr>
          <p:cNvPr id="197" name="Google Shape;197;p21"/>
          <p:cNvSpPr txBox="1"/>
          <p:nvPr/>
        </p:nvSpPr>
        <p:spPr>
          <a:xfrm>
            <a:off x="8670263" y="3739385"/>
            <a:ext cx="2800500" cy="2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800" u="none" cap="none" strike="noStrike">
                <a:solidFill>
                  <a:srgbClr val="0F0F70"/>
                </a:solidFill>
                <a:latin typeface="Merriweather"/>
                <a:ea typeface="Merriweather"/>
                <a:cs typeface="Merriweather"/>
                <a:sym typeface="Merriweather"/>
              </a:rPr>
              <a:t>Grand Opening</a:t>
            </a:r>
            <a:endParaRPr/>
          </a:p>
        </p:txBody>
      </p:sp>
      <p:sp>
        <p:nvSpPr>
          <p:cNvPr id="198" name="Google Shape;198;p21"/>
          <p:cNvSpPr txBox="1"/>
          <p:nvPr/>
        </p:nvSpPr>
        <p:spPr>
          <a:xfrm>
            <a:off x="8729588" y="4081760"/>
            <a:ext cx="2667000" cy="952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7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650" u="none" cap="none" strike="noStrike">
                <a:solidFill>
                  <a:srgbClr val="334155"/>
                </a:solidFill>
                <a:latin typeface="Noto Sans KR"/>
                <a:ea typeface="Noto Sans KR"/>
                <a:cs typeface="Noto Sans KR"/>
                <a:sym typeface="Noto Sans KR"/>
              </a:rPr>
              <a:t>2028</a:t>
            </a:r>
            <a:b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0" i="0" lang="en-US" sz="1650" u="none" cap="none" strike="noStrike">
                <a:solidFill>
                  <a:srgbClr val="334155"/>
                </a:solidFill>
                <a:latin typeface="Noto Sans KR"/>
                <a:ea typeface="Noto Sans KR"/>
                <a:cs typeface="Noto Sans KR"/>
                <a:sym typeface="Noto Sans KR"/>
              </a:rPr>
              <a:t> 미국 내 서울대 82주년</a:t>
            </a:r>
            <a:b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0" i="0" lang="en-US" sz="1650" u="none" cap="none" strike="noStrike">
                <a:solidFill>
                  <a:srgbClr val="334155"/>
                </a:solidFill>
                <a:latin typeface="Noto Sans KR"/>
                <a:ea typeface="Noto Sans KR"/>
                <a:cs typeface="Noto Sans KR"/>
                <a:sym typeface="Noto Sans KR"/>
              </a:rPr>
              <a:t> 기념 개원식 거행</a:t>
            </a:r>
            <a:endParaRPr/>
          </a:p>
        </p:txBody>
      </p:sp>
      <p:sp>
        <p:nvSpPr>
          <p:cNvPr id="199" name="Google Shape;199;p21"/>
          <p:cNvSpPr/>
          <p:nvPr/>
        </p:nvSpPr>
        <p:spPr>
          <a:xfrm>
            <a:off x="571500" y="3430750"/>
            <a:ext cx="11049000" cy="57300"/>
          </a:xfrm>
          <a:prstGeom prst="rect">
            <a:avLst/>
          </a:prstGeom>
          <a:solidFill>
            <a:srgbClr val="E0E0E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0" name="Google Shape;200;p21"/>
          <p:cNvSpPr/>
          <p:nvPr/>
        </p:nvSpPr>
        <p:spPr>
          <a:xfrm>
            <a:off x="1926478" y="2494441"/>
            <a:ext cx="228600" cy="228600"/>
          </a:xfrm>
          <a:prstGeom prst="roundRect">
            <a:avLst>
              <a:gd fmla="val 50000" name="adj"/>
            </a:avLst>
          </a:prstGeom>
          <a:solidFill>
            <a:srgbClr val="B39D5E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1" name="Google Shape;201;p21"/>
          <p:cNvSpPr txBox="1"/>
          <p:nvPr/>
        </p:nvSpPr>
        <p:spPr>
          <a:xfrm>
            <a:off x="912959" y="3104150"/>
            <a:ext cx="2065500" cy="2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650" u="none" cap="none" strike="noStrike">
                <a:solidFill>
                  <a:srgbClr val="00204E"/>
                </a:solidFill>
                <a:latin typeface="Poppins"/>
                <a:ea typeface="Poppins"/>
                <a:cs typeface="Poppins"/>
                <a:sym typeface="Poppins"/>
              </a:rPr>
              <a:t>Phase I: 202</a:t>
            </a:r>
            <a:r>
              <a:rPr b="1" lang="en-US" sz="1650">
                <a:solidFill>
                  <a:srgbClr val="00204E"/>
                </a:solidFill>
                <a:latin typeface="Poppins"/>
                <a:ea typeface="Poppins"/>
                <a:cs typeface="Poppins"/>
                <a:sym typeface="Poppins"/>
              </a:rPr>
              <a:t>6</a:t>
            </a:r>
            <a:endParaRPr/>
          </a:p>
        </p:txBody>
      </p:sp>
      <p:sp>
        <p:nvSpPr>
          <p:cNvPr id="202" name="Google Shape;202;p21"/>
          <p:cNvSpPr/>
          <p:nvPr/>
        </p:nvSpPr>
        <p:spPr>
          <a:xfrm>
            <a:off x="4601068" y="2494441"/>
            <a:ext cx="228600" cy="228600"/>
          </a:xfrm>
          <a:prstGeom prst="roundRect">
            <a:avLst>
              <a:gd fmla="val 50000" name="adj"/>
            </a:avLst>
          </a:prstGeom>
          <a:solidFill>
            <a:srgbClr val="B39D5E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3" name="Google Shape;203;p21"/>
          <p:cNvSpPr txBox="1"/>
          <p:nvPr/>
        </p:nvSpPr>
        <p:spPr>
          <a:xfrm>
            <a:off x="3541013" y="3046953"/>
            <a:ext cx="2376300" cy="2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650" u="none" cap="none" strike="noStrike">
                <a:solidFill>
                  <a:srgbClr val="00204E"/>
                </a:solidFill>
                <a:latin typeface="Poppins"/>
                <a:ea typeface="Poppins"/>
                <a:cs typeface="Poppins"/>
                <a:sym typeface="Poppins"/>
              </a:rPr>
              <a:t>Phase II: 2026</a:t>
            </a:r>
            <a:endParaRPr/>
          </a:p>
        </p:txBody>
      </p:sp>
      <p:sp>
        <p:nvSpPr>
          <p:cNvPr id="204" name="Google Shape;204;p21"/>
          <p:cNvSpPr/>
          <p:nvPr/>
        </p:nvSpPr>
        <p:spPr>
          <a:xfrm>
            <a:off x="7275658" y="2494441"/>
            <a:ext cx="228600" cy="228600"/>
          </a:xfrm>
          <a:prstGeom prst="roundRect">
            <a:avLst>
              <a:gd fmla="val 50000" name="adj"/>
            </a:avLst>
          </a:prstGeom>
          <a:solidFill>
            <a:srgbClr val="B39D5E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5" name="Google Shape;205;p21"/>
          <p:cNvSpPr txBox="1"/>
          <p:nvPr/>
        </p:nvSpPr>
        <p:spPr>
          <a:xfrm>
            <a:off x="6168716" y="3046953"/>
            <a:ext cx="2376300" cy="2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650" u="none" cap="none" strike="noStrike">
                <a:solidFill>
                  <a:srgbClr val="00204E"/>
                </a:solidFill>
                <a:latin typeface="Poppins"/>
                <a:ea typeface="Poppins"/>
                <a:cs typeface="Poppins"/>
                <a:sym typeface="Poppins"/>
              </a:rPr>
              <a:t>Phase III: 2027</a:t>
            </a:r>
            <a:endParaRPr/>
          </a:p>
        </p:txBody>
      </p:sp>
      <p:sp>
        <p:nvSpPr>
          <p:cNvPr id="206" name="Google Shape;206;p21"/>
          <p:cNvSpPr/>
          <p:nvPr/>
        </p:nvSpPr>
        <p:spPr>
          <a:xfrm>
            <a:off x="9870273" y="2494441"/>
            <a:ext cx="228600" cy="228600"/>
          </a:xfrm>
          <a:prstGeom prst="roundRect">
            <a:avLst>
              <a:gd fmla="val 50000" name="adj"/>
            </a:avLst>
          </a:prstGeom>
          <a:solidFill>
            <a:srgbClr val="B39D5E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7" name="Google Shape;207;p21"/>
          <p:cNvSpPr txBox="1"/>
          <p:nvPr/>
        </p:nvSpPr>
        <p:spPr>
          <a:xfrm>
            <a:off x="8796431" y="3046953"/>
            <a:ext cx="2376300" cy="2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650" u="none" cap="none" strike="noStrike">
                <a:solidFill>
                  <a:srgbClr val="00204E"/>
                </a:solidFill>
                <a:latin typeface="Poppins"/>
                <a:ea typeface="Poppins"/>
                <a:cs typeface="Poppins"/>
                <a:sym typeface="Poppins"/>
              </a:rPr>
              <a:t>2028 Opening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