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858000" cy="9144000"/>
  <p:embeddedFontLst>
    <p:embeddedFont>
      <p:font typeface="Noto Sans KR"/>
      <p:regular r:id="rId22"/>
      <p:bold r:id="rId23"/>
    </p:embeddedFont>
    <p:embeddedFont>
      <p:font typeface="Poppins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Lato Light"/>
      <p:regular r:id="rId32"/>
      <p:bold r:id="rId33"/>
      <p:italic r:id="rId34"/>
      <p:boldItalic r:id="rId35"/>
    </p:embeddedFont>
    <p:embeddedFont>
      <p:font typeface="Merriweather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C03758-2182-4A08-9881-AAC24FB5291C}">
  <a:tblStyle styleId="{96C03758-2182-4A08-9881-AAC24FB5291C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F81BD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F81BD"/>
          </a:solidFill>
        </a:fill>
      </a:tcStyle>
    </a:firstRow>
    <a:neCell>
      <a:tcTxStyle/>
    </a:neCell>
    <a:nwCell>
      <a:tcTxStyle/>
    </a:nwCell>
  </a:tblStyle>
  <a:tblStyle styleId="{026380F3-3EF9-43F0-8119-F0B5E50CF4C8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NotoSansKR-regular.fntdata"/><Relationship Id="rId21" Type="http://schemas.openxmlformats.org/officeDocument/2006/relationships/slide" Target="slides/slide15.xml"/><Relationship Id="rId24" Type="http://schemas.openxmlformats.org/officeDocument/2006/relationships/font" Target="fonts/Poppins-regular.fntdata"/><Relationship Id="rId23" Type="http://schemas.openxmlformats.org/officeDocument/2006/relationships/font" Target="fonts/NotoSansKR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oppins-italic.fntdata"/><Relationship Id="rId25" Type="http://schemas.openxmlformats.org/officeDocument/2006/relationships/font" Target="fonts/Poppins-bold.fntdata"/><Relationship Id="rId28" Type="http://schemas.openxmlformats.org/officeDocument/2006/relationships/font" Target="fonts/Lato-regular.fntdata"/><Relationship Id="rId27" Type="http://schemas.openxmlformats.org/officeDocument/2006/relationships/font" Target="fonts/Poppins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5.xml"/><Relationship Id="rId33" Type="http://schemas.openxmlformats.org/officeDocument/2006/relationships/font" Target="fonts/LatoLight-bold.fntdata"/><Relationship Id="rId10" Type="http://schemas.openxmlformats.org/officeDocument/2006/relationships/slide" Target="slides/slide4.xml"/><Relationship Id="rId32" Type="http://schemas.openxmlformats.org/officeDocument/2006/relationships/font" Target="fonts/LatoLight-regular.fntdata"/><Relationship Id="rId13" Type="http://schemas.openxmlformats.org/officeDocument/2006/relationships/slide" Target="slides/slide7.xml"/><Relationship Id="rId35" Type="http://schemas.openxmlformats.org/officeDocument/2006/relationships/font" Target="fonts/LatoLight-boldItalic.fntdata"/><Relationship Id="rId12" Type="http://schemas.openxmlformats.org/officeDocument/2006/relationships/slide" Target="slides/slide6.xml"/><Relationship Id="rId34" Type="http://schemas.openxmlformats.org/officeDocument/2006/relationships/font" Target="fonts/LatoLight-italic.fntdata"/><Relationship Id="rId15" Type="http://schemas.openxmlformats.org/officeDocument/2006/relationships/slide" Target="slides/slide9.xml"/><Relationship Id="rId37" Type="http://schemas.openxmlformats.org/officeDocument/2006/relationships/font" Target="fonts/Merriweather-bold.fntdata"/><Relationship Id="rId14" Type="http://schemas.openxmlformats.org/officeDocument/2006/relationships/slide" Target="slides/slide8.xml"/><Relationship Id="rId36" Type="http://schemas.openxmlformats.org/officeDocument/2006/relationships/font" Target="fonts/Merriweather-regular.fntdata"/><Relationship Id="rId17" Type="http://schemas.openxmlformats.org/officeDocument/2006/relationships/slide" Target="slides/slide11.xml"/><Relationship Id="rId39" Type="http://schemas.openxmlformats.org/officeDocument/2006/relationships/font" Target="fonts/Merriweather-boldItalic.fntdata"/><Relationship Id="rId16" Type="http://schemas.openxmlformats.org/officeDocument/2006/relationships/slide" Target="slides/slide10.xml"/><Relationship Id="rId38" Type="http://schemas.openxmlformats.org/officeDocument/2006/relationships/font" Target="fonts/Merriweather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bec0e6ef69_1_3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bec0e6ef69_1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ca932ba34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ca932ba343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bec0e6ef69_1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3bec0e6ef69_1_2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bec0e6ef69_1_3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bec0e6ef69_1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9.jp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803076"/>
            <a:ext cx="10668000" cy="52516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095375" y="1374576"/>
            <a:ext cx="10001250" cy="22627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Founding the Future: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5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The SNU Global Innovation Hub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1750625" y="4120834"/>
            <a:ext cx="857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B39D5E"/>
                </a:solidFill>
                <a:latin typeface="Lato Light"/>
                <a:ea typeface="Lato Light"/>
                <a:cs typeface="Lato Light"/>
                <a:sym typeface="Lato Light"/>
              </a:rPr>
              <a:t>Establishing a Permanent Legacy in the United States (2026–2028)</a:t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1333500" y="4711749"/>
            <a:ext cx="9525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Strategic Partnership: SNU &amp; SNUAA USA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Presenter: SNUAA USA Campaign Committee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en-US" sz="165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Veritas Lux Mea – Shining Globally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CAMPAIGN MILESTONES &amp; STRATEGY</a:t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2176462" y="2191940"/>
            <a:ext cx="8315325" cy="63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Leadership Quiet Phase (Current)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Targeting major visionary donors to establish a solid financial foundation before public announcement.</a:t>
            </a: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2176462" y="3070026"/>
            <a:ext cx="8315325" cy="63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Public Launch &amp; Roadshows (Mid-2026)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Mobilizing regional chapters across the USA for community-wide participation and awareness.</a:t>
            </a: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2176462" y="3948112"/>
            <a:ext cx="8315325" cy="63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Site Selection &amp; Design (2027)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Securing the physical location and finalizing naming rights for key facility features.</a:t>
            </a:r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2176462" y="4826198"/>
            <a:ext cx="8315325" cy="63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Grand Inauguration (2028)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The symbolic anchor for SNU's global future, timed with the University's 82nd year.</a:t>
            </a:r>
            <a:endParaRPr/>
          </a:p>
        </p:txBody>
      </p:sp>
      <p:pic>
        <p:nvPicPr>
          <p:cNvPr descr="image.png" id="172" name="Google Shape;17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212" y="2234803"/>
            <a:ext cx="23812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3" name="Google Shape;17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0212" y="3112889"/>
            <a:ext cx="2667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4" name="Google Shape;17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0212" y="3990975"/>
            <a:ext cx="33337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5" name="Google Shape;17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00212" y="4869060"/>
            <a:ext cx="23812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0" l="0" r="61826" t="0"/>
          <a:stretch/>
        </p:blipFill>
        <p:spPr>
          <a:xfrm>
            <a:off x="201688" y="2157250"/>
            <a:ext cx="4537823" cy="31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3">
            <a:alphaModFix/>
          </a:blip>
          <a:srcRect b="0" l="39002" r="0" t="0"/>
          <a:stretch/>
        </p:blipFill>
        <p:spPr>
          <a:xfrm>
            <a:off x="4739513" y="2157250"/>
            <a:ext cx="7250800" cy="313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/>
        </p:nvSpPr>
        <p:spPr>
          <a:xfrm>
            <a:off x="762000" y="571500"/>
            <a:ext cx="1140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NAMING &amp; RECOGNITION TIERS</a:t>
            </a: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571500" y="571500"/>
            <a:ext cx="76200" cy="600000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8" name="Google Shape;18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1714500"/>
            <a:ext cx="53816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9" name="Google Shape;18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8875" y="1714500"/>
            <a:ext cx="53816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RECOGNITION &amp; PHYSICAL PRESENCE</a:t>
            </a: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345134" y="5114925"/>
            <a:ext cx="5650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Innovation Labs</a:t>
            </a:r>
            <a:endParaRPr/>
          </a:p>
        </p:txBody>
      </p:sp>
      <p:sp>
        <p:nvSpPr>
          <p:cNvPr id="193" name="Google Shape;193;p24"/>
          <p:cNvSpPr txBox="1"/>
          <p:nvPr/>
        </p:nvSpPr>
        <p:spPr>
          <a:xfrm>
            <a:off x="555875" y="5627650"/>
            <a:ext cx="5381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Naming rights for the physical spaces where future SNU founders build the next unicorn startups.</a:t>
            </a:r>
            <a:endParaRPr/>
          </a:p>
        </p:txBody>
      </p:sp>
      <p:sp>
        <p:nvSpPr>
          <p:cNvPr id="194" name="Google Shape;194;p24"/>
          <p:cNvSpPr txBox="1"/>
          <p:nvPr/>
        </p:nvSpPr>
        <p:spPr>
          <a:xfrm>
            <a:off x="6193009" y="5114925"/>
            <a:ext cx="5650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The Legacy Wall</a:t>
            </a: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6327550" y="5581650"/>
            <a:ext cx="5381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A high-tech digital and physical honor roll for grassroots supporters and lifelong alumni donors.</a:t>
            </a:r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 rotWithShape="1">
          <a:blip r:embed="rId4">
            <a:alphaModFix/>
          </a:blip>
          <a:srcRect b="15592" l="0" r="0" t="21303"/>
          <a:stretch/>
        </p:blipFill>
        <p:spPr>
          <a:xfrm>
            <a:off x="6439375" y="1590575"/>
            <a:ext cx="4980626" cy="327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 rotWithShape="1">
          <a:blip r:embed="rId5">
            <a:alphaModFix/>
          </a:blip>
          <a:srcRect b="17362" l="0" r="0" t="17681"/>
          <a:stretch/>
        </p:blipFill>
        <p:spPr>
          <a:xfrm>
            <a:off x="680213" y="1609751"/>
            <a:ext cx="4980616" cy="323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02" name="Google Shape;2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9050" y="1000882"/>
            <a:ext cx="67627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375" y="2407957"/>
            <a:ext cx="11887199" cy="2806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08" name="Google Shape;20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9" name="Google Shape;20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600" y="3900487"/>
            <a:ext cx="6400800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317950" y="1460112"/>
            <a:ext cx="112014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5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Q&amp;A</a:t>
            </a:r>
            <a:endParaRPr/>
          </a:p>
        </p:txBody>
      </p:sp>
      <p:sp>
        <p:nvSpPr>
          <p:cNvPr id="211" name="Google Shape;211;p26"/>
          <p:cNvSpPr txBox="1"/>
          <p:nvPr/>
        </p:nvSpPr>
        <p:spPr>
          <a:xfrm>
            <a:off x="762000" y="2967037"/>
            <a:ext cx="1066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4748B"/>
                </a:solidFill>
                <a:latin typeface="Noto Sans KR"/>
                <a:ea typeface="Noto Sans KR"/>
                <a:cs typeface="Noto Sans KR"/>
                <a:sym typeface="Noto Sans KR"/>
              </a:rPr>
              <a:t>Thank you very much for your concern and Participation.</a:t>
            </a:r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3181350" y="4195762"/>
            <a:ext cx="5829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SNUAA USA Campaign Committee</a:t>
            </a:r>
            <a:endParaRPr/>
          </a:p>
        </p:txBody>
      </p:sp>
      <p:sp>
        <p:nvSpPr>
          <p:cNvPr id="213" name="Google Shape;213;p26"/>
          <p:cNvSpPr txBox="1"/>
          <p:nvPr/>
        </p:nvSpPr>
        <p:spPr>
          <a:xfrm>
            <a:off x="3181350" y="4652962"/>
            <a:ext cx="5829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www.snuaa.org | contact@snuaa.org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18" name="Google Shape;21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0025" y="3399383"/>
            <a:ext cx="4171950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295275" y="1010542"/>
            <a:ext cx="116014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Next Steps</a:t>
            </a:r>
            <a:endParaRPr/>
          </a:p>
        </p:txBody>
      </p:sp>
      <p:sp>
        <p:nvSpPr>
          <p:cNvPr id="220" name="Google Shape;220;p27"/>
          <p:cNvSpPr txBox="1"/>
          <p:nvPr/>
        </p:nvSpPr>
        <p:spPr>
          <a:xfrm>
            <a:off x="571500" y="2420242"/>
            <a:ext cx="11049000" cy="426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Seeking </a:t>
            </a:r>
            <a:r>
              <a:rPr b="1" i="0" lang="en-US" sz="21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100% Board Participation</a:t>
            </a:r>
            <a:r>
              <a:rPr b="0" i="0" lang="en-US" sz="21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to kick off the Leadership Phase.</a:t>
            </a:r>
            <a:endParaRPr/>
          </a:p>
        </p:txBody>
      </p:sp>
      <p:sp>
        <p:nvSpPr>
          <p:cNvPr id="221" name="Google Shape;221;p27"/>
          <p:cNvSpPr txBox="1"/>
          <p:nvPr/>
        </p:nvSpPr>
        <p:spPr>
          <a:xfrm>
            <a:off x="571500" y="5571083"/>
            <a:ext cx="11049000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SNUAA USA Board of Directors Meeting | 2026–2028 Strategic Plan</a:t>
            </a:r>
            <a:endParaRPr/>
          </a:p>
        </p:txBody>
      </p:sp>
      <p:sp>
        <p:nvSpPr>
          <p:cNvPr id="222" name="Google Shape;222;p27"/>
          <p:cNvSpPr txBox="1"/>
          <p:nvPr/>
        </p:nvSpPr>
        <p:spPr>
          <a:xfrm>
            <a:off x="4400550" y="3789908"/>
            <a:ext cx="33909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1. Approve the Campaign Committee</a:t>
            </a:r>
            <a:endParaRPr/>
          </a:p>
        </p:txBody>
      </p:sp>
      <p:sp>
        <p:nvSpPr>
          <p:cNvPr id="223" name="Google Shape;223;p27"/>
          <p:cNvSpPr txBox="1"/>
          <p:nvPr/>
        </p:nvSpPr>
        <p:spPr>
          <a:xfrm>
            <a:off x="4400550" y="4094708"/>
            <a:ext cx="33909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2. Begin Prospect Outreach Strategy</a:t>
            </a:r>
            <a:endParaRPr/>
          </a:p>
        </p:txBody>
      </p:sp>
      <p:sp>
        <p:nvSpPr>
          <p:cNvPr id="224" name="Google Shape;224;p27"/>
          <p:cNvSpPr txBox="1"/>
          <p:nvPr/>
        </p:nvSpPr>
        <p:spPr>
          <a:xfrm>
            <a:off x="4400550" y="4399508"/>
            <a:ext cx="33909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3. Schedule Regional Chapter Roadshows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571500"/>
            <a:ext cx="11049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135630" y="2250727"/>
            <a:ext cx="5920740" cy="90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PART I: THE VISION</a:t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524500" y="3441352"/>
            <a:ext cx="1143000" cy="57150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919537" y="4012852"/>
            <a:ext cx="4352925" cy="365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Elevating SNU to a Top 10 Global University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71" name="Google Shape;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1750" y="1728787"/>
            <a:ext cx="52387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THE "WHY" – SNU’S GLOBAL MANDATE</a:t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71500" y="2552700"/>
            <a:ext cx="5500687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The 3G Initiative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571500" y="3019425"/>
            <a:ext cx="523875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President Ryu Hong-lim’s vision for </a:t>
            </a: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Global Network, Leadership, &amp; Engagement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requires a physical presence in the world’s most influential ecosystem.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838200" y="4124325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952500" y="4124325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30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Accelerator: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Launchpad for researchers &amp; startups.</a:t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838200" y="4429125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952500" y="4429125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30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Education: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U.S. base for "SNU in the World".</a:t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838200" y="4733925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952500" y="4733925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30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Collaboration: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R&amp;D bridge with top U.S. institutions.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8500" y="1569476"/>
            <a:ext cx="4969426" cy="496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762000" y="571500"/>
            <a:ext cx="1140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THE "WHY" – </a:t>
            </a:r>
            <a:r>
              <a:rPr b="1" lang="en-US" sz="3150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GLOBAL COMPETITION</a:t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571500" y="571500"/>
            <a:ext cx="76200" cy="600000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838200" y="4124325"/>
            <a:ext cx="114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5525" y="5124624"/>
            <a:ext cx="2610800" cy="15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825" y="5134651"/>
            <a:ext cx="2662873" cy="149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3450" y="3022084"/>
            <a:ext cx="2662875" cy="172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3450" y="907650"/>
            <a:ext cx="2662875" cy="1736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4" name="Google Shape;94;p16"/>
          <p:cNvGraphicFramePr/>
          <p:nvPr/>
        </p:nvGraphicFramePr>
        <p:xfrm>
          <a:off x="571500" y="16716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{96C03758-2182-4A08-9881-AAC24FB5291C}</a:tableStyleId>
              </a:tblPr>
              <a:tblGrid>
                <a:gridCol w="1180050"/>
                <a:gridCol w="2281825"/>
                <a:gridCol w="4657325"/>
              </a:tblGrid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Country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University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US Hub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Korea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KAIST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Silicon Valley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IDIS 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Campus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China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Tsinghua Univ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Seattle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Global Innovation Exchange (GIX)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Japan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Tokyo U 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/ Kyoto U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/ 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Waseda U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New York 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/ Washington, 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DC / 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San Francisco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Singapore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NUS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Chicago / New York / Silicon Valley / Greater Bay Area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/>
        </p:nvSpPr>
        <p:spPr>
          <a:xfrm>
            <a:off x="571500" y="1737150"/>
            <a:ext cx="5882400" cy="4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Entrepreneurship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Facilitating "Silicon Valley immersions" for students and providing incubators for alumni-led startups.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Alumni Relations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Maintaining "Alumni Houses" that serve as networking hubs for the hundreds of thousands of Asian graduates living in the U.S.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Research Partnerships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Coordinating joint research labs with elite U.S. institutions (e.g., the GIX institute or bio-tech collaborations).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Global Recruiting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Marketing degree programs to American students and international students residing in the U.S.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762000" y="571500"/>
            <a:ext cx="1140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Key Activity Pillars</a:t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571500" y="571500"/>
            <a:ext cx="76200" cy="600000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4375" y="964575"/>
            <a:ext cx="2420673" cy="14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6925" y="2623898"/>
            <a:ext cx="3368926" cy="177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84375" y="4304325"/>
            <a:ext cx="3155538" cy="17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2475" y="5230332"/>
            <a:ext cx="2420676" cy="1361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A DUAL-PURPOSE FACILITY</a:t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571500" y="1871662"/>
            <a:ext cx="11049000" cy="40005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3" name="Google Shape;113;p18"/>
          <p:cNvGraphicFramePr/>
          <p:nvPr/>
        </p:nvGraphicFramePr>
        <p:xfrm>
          <a:off x="571500" y="18716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{026380F3-3EF9-43F0-8119-F0B5E50CF4C8}</a:tableStyleId>
              </a:tblPr>
              <a:tblGrid>
                <a:gridCol w="5524500"/>
                <a:gridCol w="5524500"/>
              </a:tblGrid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For the University (The Hub)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4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For the Alumni (The Home)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4E"/>
                    </a:solidFill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Startup Accelerator </a:t>
                      </a:r>
                      <a:r>
                        <a:rPr b="0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Co-working spaces &amp; VC access for SNU founders and entrepreneurs.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Executive Networking </a:t>
                      </a:r>
                      <a:r>
                        <a:rPr b="0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High-profile event spaces designed for professional growth and galas.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Global Classroom </a:t>
                      </a:r>
                      <a:r>
                        <a:rPr b="0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Instructional space for visiting students, faculty, and research exchange.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Mentorship Center </a:t>
                      </a:r>
                      <a:r>
                        <a:rPr b="0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 dedicated space for "Sunbae" to guide "Hobae" navigating the U.S. market.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Corporate Relations </a:t>
                      </a:r>
                      <a:r>
                        <a:rPr b="0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 front-door portal for U.S. corporate partnerships and R&amp;D collaboration.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Legacy Wall </a:t>
                      </a:r>
                      <a:r>
                        <a:rPr b="0" i="0" lang="en-US" sz="1350" u="none" cap="none" strike="noStrike">
                          <a:solidFill>
                            <a:srgbClr val="33333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 ermanent physical recognition of alumni success and global philanthropy.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4" name="Google Shape;114;p18"/>
          <p:cNvSpPr/>
          <p:nvPr/>
        </p:nvSpPr>
        <p:spPr>
          <a:xfrm>
            <a:off x="571500" y="3733800"/>
            <a:ext cx="5524500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6096000" y="3733800"/>
            <a:ext cx="5524500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571500" y="4800600"/>
            <a:ext cx="5524500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6096000" y="4800600"/>
            <a:ext cx="5524500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22" name="Google Shape;12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1881187"/>
            <a:ext cx="41910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3" name="Google Shape;12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0" y="1457325"/>
            <a:ext cx="62865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4" name="Google Shape;12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4000" y="3176588"/>
            <a:ext cx="62865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5" name="Google Shape;12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0" y="4895850"/>
            <a:ext cx="6286500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STRATEGIC HEART: WHY LOS ANGELES?</a:t>
            </a: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28" name="Google Shape;12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1654562"/>
            <a:ext cx="41910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5619750" y="1695450"/>
            <a:ext cx="6050756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Alumni Density</a:t>
            </a: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5619750" y="2162175"/>
            <a:ext cx="5762625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Over </a:t>
            </a:r>
            <a:r>
              <a:rPr b="1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40% of SNUAA USA members</a:t>
            </a: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reside in Southern California, creating a massive local support system.</a:t>
            </a:r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5619750" y="3429000"/>
            <a:ext cx="6050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Cultural &amp; Economic Synergy</a:t>
            </a: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5619750" y="3895725"/>
            <a:ext cx="5762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Gateway for K-Culture and proximity to Silicon Beach, Aerospace, and Fintech hubs.</a:t>
            </a: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5619725" y="5191350"/>
            <a:ext cx="6050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The Hub as a "Home"</a:t>
            </a:r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5619725" y="5658075"/>
            <a:ext cx="5762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A physical headquarters for SNUAA USA activities, mentoring, and professional networking.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39" name="Google Shape;1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571500"/>
            <a:ext cx="11049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1995487" y="2250727"/>
            <a:ext cx="8201025" cy="90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PART II: THE ACTION PLAN</a:t>
            </a:r>
            <a:endParaRPr/>
          </a:p>
        </p:txBody>
      </p:sp>
      <p:sp>
        <p:nvSpPr>
          <p:cNvPr id="141" name="Google Shape;141;p20"/>
          <p:cNvSpPr/>
          <p:nvPr/>
        </p:nvSpPr>
        <p:spPr>
          <a:xfrm>
            <a:off x="5524500" y="3441352"/>
            <a:ext cx="1143000" cy="57150"/>
          </a:xfrm>
          <a:prstGeom prst="rect">
            <a:avLst/>
          </a:prstGeom>
          <a:solidFill>
            <a:srgbClr val="0020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3862387" y="4012852"/>
            <a:ext cx="4467225" cy="365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4E"/>
                </a:solidFill>
                <a:latin typeface="Lato"/>
                <a:ea typeface="Lato"/>
                <a:cs typeface="Lato"/>
                <a:sym typeface="Lato"/>
              </a:rPr>
              <a:t>From Strategic Vision to Permanent Reality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FINANCIAL ROADMAP: $15M OVER 24 MONTHS</a:t>
            </a:r>
            <a:endParaRPr/>
          </a:p>
        </p:txBody>
      </p:sp>
      <p:sp>
        <p:nvSpPr>
          <p:cNvPr id="148" name="Google Shape;148;p21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1"/>
          <p:cNvSpPr/>
          <p:nvPr/>
        </p:nvSpPr>
        <p:spPr>
          <a:xfrm>
            <a:off x="571500" y="3468887"/>
            <a:ext cx="11049000" cy="573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1"/>
          <p:cNvSpPr/>
          <p:nvPr/>
        </p:nvSpPr>
        <p:spPr>
          <a:xfrm>
            <a:off x="1969740" y="2665066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895922" y="3084166"/>
            <a:ext cx="2376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Phase I: 202</a:t>
            </a:r>
            <a:r>
              <a:rPr b="1" lang="en-US" sz="1650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/>
          </a:p>
        </p:txBody>
      </p:sp>
      <p:sp>
        <p:nvSpPr>
          <p:cNvPr id="152" name="Google Shape;152;p21"/>
          <p:cNvSpPr txBox="1"/>
          <p:nvPr/>
        </p:nvSpPr>
        <p:spPr>
          <a:xfrm>
            <a:off x="895925" y="3978216"/>
            <a:ext cx="22632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Leadership Giving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Quiet phase to secure 50% of funds from visionary donors.</a:t>
            </a:r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4644330" y="2665066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3570513" y="3084166"/>
            <a:ext cx="2376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Phase II: 2026</a:t>
            </a: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3570515" y="3978216"/>
            <a:ext cx="22632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Public Launch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Regional roadshows and site selection in Los Angeles.</a:t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7318920" y="2665066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6245103" y="3084166"/>
            <a:ext cx="2376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Phase III: 2027</a:t>
            </a: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6245105" y="3978216"/>
            <a:ext cx="22632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Renovation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Finalizing technology integration and interior outfitting.</a:t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>
            <a:off x="9993510" y="2665066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8919693" y="3084166"/>
            <a:ext cx="2376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2028 Opening</a:t>
            </a:r>
            <a:endParaRPr/>
          </a:p>
        </p:txBody>
      </p:sp>
      <p:sp>
        <p:nvSpPr>
          <p:cNvPr id="161" name="Google Shape;161;p21"/>
          <p:cNvSpPr txBox="1"/>
          <p:nvPr/>
        </p:nvSpPr>
        <p:spPr>
          <a:xfrm>
            <a:off x="8919695" y="3978216"/>
            <a:ext cx="22632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Grand Opening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 Celebrating the SNU 82nd Anniversary in the U.S.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